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82" r:id="rId11"/>
    <p:sldId id="280" r:id="rId12"/>
    <p:sldId id="283" r:id="rId13"/>
    <p:sldId id="287" r:id="rId14"/>
    <p:sldId id="264" r:id="rId15"/>
    <p:sldId id="284" r:id="rId16"/>
    <p:sldId id="291" r:id="rId17"/>
    <p:sldId id="285" r:id="rId18"/>
    <p:sldId id="265" r:id="rId19"/>
    <p:sldId id="266" r:id="rId20"/>
    <p:sldId id="28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88" r:id="rId30"/>
    <p:sldId id="276" r:id="rId31"/>
    <p:sldId id="295" r:id="rId32"/>
    <p:sldId id="296" r:id="rId33"/>
    <p:sldId id="297" r:id="rId34"/>
    <p:sldId id="289" r:id="rId35"/>
    <p:sldId id="292" r:id="rId36"/>
    <p:sldId id="290" r:id="rId37"/>
    <p:sldId id="293" r:id="rId38"/>
    <p:sldId id="278" r:id="rId39"/>
    <p:sldId id="298" r:id="rId40"/>
    <p:sldId id="299" r:id="rId41"/>
    <p:sldId id="301" r:id="rId42"/>
    <p:sldId id="300" r:id="rId43"/>
    <p:sldId id="279" r:id="rId44"/>
    <p:sldId id="294" r:id="rId45"/>
  </p:sldIdLst>
  <p:sldSz cx="12192000" cy="6858000"/>
  <p:notesSz cx="6858000" cy="9144000"/>
  <p:custDataLst>
    <p:tags r:id="rId4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D46FE-BC00-47AB-8239-BA80EA855033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28E3F-5182-48B9-ABAA-1C32400DD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131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8E3F-5182-48B9-ABAA-1C32400DDDB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9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8E3F-5182-48B9-ABAA-1C32400DDDB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78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8E3F-5182-48B9-ABAA-1C32400DDDB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146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8E3F-5182-48B9-ABAA-1C32400DDDB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99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8E3F-5182-48B9-ABAA-1C32400DDDB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86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CC35-D37C-496C-AF52-E20F9CD64510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E71A-DC9C-4839-BCD5-083BD18F8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0220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CC35-D37C-496C-AF52-E20F9CD64510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7E71A-DC9C-4839-BCD5-083BD18F8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75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s://user.gto.ru/recomendations/56ead383b5cf1c4d018b456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gto.ru/recomendations/56eacdb5b5cf1c1f018b456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gto.ru/recomendations/56ead160b5cf1c2d018b456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gto.ru/recomendations/56eacd27b5cf1c51018b456a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gto.ru/recomendations/56eacedcb5cf1c1c018b457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gto.ru/recomendations/5b8ff7ccb5cf1c2c2d8b457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skunb.ru/data/upload/documents/files/olgn/GTO.pdf?ysclid=lfmxtbpfl776436934" TargetMode="External"/><Relationship Id="rId3" Type="http://schemas.openxmlformats.org/officeDocument/2006/relationships/hyperlink" Target="https://www.gto.ru/" TargetMode="External"/><Relationship Id="rId7" Type="http://schemas.openxmlformats.org/officeDocument/2006/relationships/hyperlink" Target="http://vashsport.com/vozrozhdenie-norm-gto-v-rossii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tonorm.ru/?ysclid=lfmxp5rydr199760412" TargetMode="External"/><Relationship Id="rId11" Type="http://schemas.openxmlformats.org/officeDocument/2006/relationships/hyperlink" Target="https://yandex.ru/images/search?text=%D0%BA%D0%B0%D1%80%D1%82%D0%B8%D0%BD%D0%BA%D0%B8%20%D0%B0%D0%BD%D0%B8%D0%BC%D0%B0%D1%86%D0%B8%D1%8F%20%D1%81%D0%BF%D0%BE%D1%80%D1%82%20%D0%B3%D1%82%D0%BE&amp;source=tabbar" TargetMode="External"/><Relationship Id="rId5" Type="http://schemas.openxmlformats.org/officeDocument/2006/relationships/hyperlink" Target="https://nsportal.ru/shkola/fizkultura-i-sport/library/2017/12/11/chto-takoe-kompleks-gto?ysclid=lfmxodye4z953582205" TargetMode="External"/><Relationship Id="rId10" Type="http://schemas.openxmlformats.org/officeDocument/2006/relationships/hyperlink" Target="https://papik.pro/plakat/31397-plakaty-sssr-gto-77-foto.html" TargetMode="External"/><Relationship Id="rId4" Type="http://schemas.openxmlformats.org/officeDocument/2006/relationships/hyperlink" Target="https://www.mos.ru/otvet-obrazovanie/chto-takoe-gto-i-zachem-eto-nujno/?ysclid=lfmxnsrlg13900677" TargetMode="External"/><Relationship Id="rId9" Type="http://schemas.openxmlformats.org/officeDocument/2006/relationships/hyperlink" Target="https://kartinkin.net/pics/23935-fon-dlja-prezentacii-beg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7739" y="1184277"/>
            <a:ext cx="101925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ИНФОРМАЦИОННО - ПРОПАГАНДИСТСКОЕ МЕРОПРИЯТИЕ</a:t>
            </a:r>
            <a:endParaRPr lang="ru-RU" sz="2800" b="1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 Р О Е К Т</a:t>
            </a:r>
            <a:endParaRPr lang="ru-RU" sz="2400" b="1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</a:pPr>
            <a:r>
              <a:rPr lang="ru-RU" sz="36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«Первые шаги к ГТО»</a:t>
            </a:r>
            <a:endParaRPr lang="ru-RU" sz="540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>
              <a:solidFill>
                <a:srgbClr val="7030A0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7375" y="334798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рамках декады  ГТО «В Движении ГТО!» </a:t>
            </a:r>
          </a:p>
          <a:p>
            <a:pPr algn="ctr"/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объявленной Центром тестирования ГТО на территории города Твери</a:t>
            </a:r>
          </a:p>
          <a:p>
            <a:pPr algn="ctr"/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 по 30 марта 2023 года</a:t>
            </a:r>
            <a:endParaRPr lang="ru-RU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318" y="192164"/>
            <a:ext cx="1043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МУНИЦИПЛЬНОЕ БЮДЖЕТНОЕ ДОШКОЛЬНОЕ ОБРАЗОВАТЕЛЬНОЕ УЧРЕЖДЕНИЕ</a:t>
            </a:r>
          </a:p>
          <a:p>
            <a:pPr algn="ctr"/>
            <a:r>
              <a:rPr lang="ru-RU" sz="14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33, г. Твери </a:t>
            </a:r>
            <a:endParaRPr lang="ru-RU" sz="14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46864" y="4881374"/>
            <a:ext cx="3938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подготовила: </a:t>
            </a:r>
          </a:p>
          <a:p>
            <a:pPr algn="just"/>
            <a:r>
              <a:rPr lang="ru-RU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pPr algn="just"/>
            <a:r>
              <a:rPr lang="ru-RU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Старкова Светлана Анатольевна</a:t>
            </a:r>
            <a:endParaRPr lang="ru-RU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4939" y="6157780"/>
            <a:ext cx="269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Тверь – март 2023 год </a:t>
            </a:r>
            <a:endParaRPr lang="ru-RU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2143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50" y="682547"/>
            <a:ext cx="3563192" cy="2428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l="49153" t="16711" r="11734" b="8800"/>
          <a:stretch>
            <a:fillRect/>
          </a:stretch>
        </p:blipFill>
        <p:spPr>
          <a:xfrm>
            <a:off x="4970017" y="3175351"/>
            <a:ext cx="2533600" cy="3618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8386" y="124364"/>
            <a:ext cx="797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Информация о ГТО  (</a:t>
            </a:r>
            <a:r>
              <a:rPr lang="ru-RU" sz="2400" b="1" i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лакаты, знаки ГТО, книги и т. д.)</a:t>
            </a:r>
            <a:endParaRPr lang="ru-RU" sz="2400" b="1" i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papik.pro/uploads/posts/2022-02/1646010923_1-papik-pro-p-plakati-sssr-gto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581" y="682547"/>
            <a:ext cx="3468473" cy="242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papik.pro/uploads/posts/2022-02/1646010925_3-papik-pro-p-plakati-sssr-gto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7478" y="710393"/>
            <a:ext cx="3660145" cy="24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apik.pro/uploads/posts/2022-02/1646010925_4-papik-pro-p-plakati-sssr-gto-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159" y="3538728"/>
            <a:ext cx="4416439" cy="294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apik.pro/uploads/posts/2022-02/1646010930_12-papik-pro-p-plakati-sssr-gto-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1054" y="3401728"/>
            <a:ext cx="3972616" cy="29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90902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1520" y="418568"/>
            <a:ext cx="1111910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sz="20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презентации «Что такое ГТО?» </a:t>
            </a: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состоит из 12 слайдов с изображением тестовых заданий 1 ступени </a:t>
            </a:r>
            <a:r>
              <a:rPr lang="ru-RU" sz="2000" b="1" i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ГТО)</a:t>
            </a:r>
            <a:endParaRPr lang="ru-RU" sz="2000" b="1" i="1">
              <a:solidFill>
                <a:srgbClr val="FF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sz="2000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информационной папки-передвижки для родителей «ГТО для дошколят»</a:t>
            </a:r>
          </a:p>
          <a:p>
            <a:pPr marL="4572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знакомить дошкольников и их родителей с Всероссийским физкультурно-спортивным комплексом «Готов к труду и обороне».</a:t>
            </a: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b="1" i="1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рассказать о испытаниях (тестах) 1 ступени комплекса ГТО</a:t>
            </a: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вызвать интерес к сдаче нормативов ГТО</a:t>
            </a: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317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66" y="683626"/>
            <a:ext cx="3868478" cy="251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876913" y="103075"/>
            <a:ext cx="4767074" cy="455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«Что такое ГТО?»</a:t>
            </a:r>
            <a:endParaRPr lang="ru-RU" sz="2400" b="1" i="1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" y="683625"/>
            <a:ext cx="3369117" cy="2518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/>
          <a:stretch>
            <a:fillRect/>
          </a:stretch>
        </p:blipFill>
        <p:spPr>
          <a:xfrm>
            <a:off x="622265" y="3458990"/>
            <a:ext cx="2842396" cy="3268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 b="9461"/>
          <a:stretch>
            <a:fillRect/>
          </a:stretch>
        </p:blipFill>
        <p:spPr>
          <a:xfrm>
            <a:off x="4542118" y="3429000"/>
            <a:ext cx="2903373" cy="3274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08" y="683625"/>
            <a:ext cx="3369118" cy="2518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r="17417" b="14133"/>
          <a:stretch>
            <a:fillRect/>
          </a:stretch>
        </p:blipFill>
        <p:spPr>
          <a:xfrm>
            <a:off x="8194674" y="3452505"/>
            <a:ext cx="2807863" cy="3274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814840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3" b="12110"/>
          <a:stretch>
            <a:fillRect/>
          </a:stretch>
        </p:blipFill>
        <p:spPr bwMode="auto">
          <a:xfrm>
            <a:off x="0" y="-45580"/>
            <a:ext cx="12192000" cy="69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4" y="763499"/>
            <a:ext cx="7577298" cy="5454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/>
          <a:stretch>
            <a:fillRect/>
          </a:stretch>
        </p:blipFill>
        <p:spPr>
          <a:xfrm>
            <a:off x="126086" y="1173725"/>
            <a:ext cx="3964300" cy="4519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87037" y="118894"/>
            <a:ext cx="1045683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«ГТО для 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дошколят»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и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нформационная папка-передвижка для родителей</a:t>
            </a:r>
            <a:endParaRPr lang="ru-RU" sz="2400" b="1" i="1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3343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608" y="268224"/>
            <a:ext cx="11545824" cy="3855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"/>
            </a:pP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зготовление интерактивной игры - лэпбук на тему: «Одна страна, одна команда! ГТО – всероссийский физкультурно-спортивный комплекс «Готов к труду и обороне» в подарок подготовительной группе.</a:t>
            </a:r>
            <a:endParaRPr lang="ru-RU" b="1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ru-RU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знакомить детей с комплексом «Готов к труду и обороне», поддерживать интерес к физической</a:t>
            </a:r>
          </a:p>
          <a:p>
            <a:pPr lvl="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i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культуре»</a:t>
            </a:r>
            <a:endParaRPr lang="ru-RU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"/>
            </a:pPr>
            <a:r>
              <a:rPr lang="ru-RU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Организовать на базе МБДОУ детский сад №33 проведение тематических мероприятий по популяризации движения ВФСК ГТО в соответствие с номинацией: «Лучшее информационно-пропагандистское мероприятие»</a:t>
            </a:r>
            <a:endParaRPr lang="ru-RU" b="1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вовлечения дошкольников в систематические занятия физической культурой посредством участия в программе ВФСК ГТО  Центра тестирования ГТО на территории города Твери. Принять участие в декаде (с 20 по 30 марта 2023 года) под девизом:  «В Движении ГТО!» для обучающихся образовательных учреждений в возрасте от 6 до 17 лет.</a:t>
            </a:r>
            <a:endParaRPr lang="ru-RU" b="1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687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3776" y="219456"/>
            <a:ext cx="11204448" cy="1332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Интерактивная игра - лэпбук на тему:</a:t>
            </a:r>
          </a:p>
          <a:p>
            <a:pPr lvl="0"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«Одна страна, одна команда! ГТО – всероссийский физкультурно-спортивный комплекс «Готов к труду и обороне»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67"/>
          <a:stretch>
            <a:fillRect/>
          </a:stretch>
        </p:blipFill>
        <p:spPr>
          <a:xfrm>
            <a:off x="265047" y="2062064"/>
            <a:ext cx="5731509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31" y="2062064"/>
            <a:ext cx="5501069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544157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44" y="930072"/>
            <a:ext cx="5050976" cy="37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8" y="930072"/>
            <a:ext cx="4917440" cy="368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60832" y="57489"/>
            <a:ext cx="11131296" cy="815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Лэпбук</a:t>
            </a:r>
            <a:r>
              <a:rPr lang="ru-RU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подарок </a:t>
            </a:r>
            <a:r>
              <a:rPr lang="ru-RU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от инструктора </a:t>
            </a:r>
            <a:r>
              <a:rPr lang="ru-RU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 физкультуре подготовительной группе «Подсолнушки»</a:t>
            </a:r>
          </a:p>
          <a:p>
            <a:pPr lvl="0"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 активное </a:t>
            </a:r>
            <a:r>
              <a:rPr lang="ru-RU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участие </a:t>
            </a:r>
            <a:r>
              <a:rPr lang="ru-RU" b="1" i="1" dirty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подготовке к сдаче нормативов </a:t>
            </a:r>
            <a:r>
              <a:rPr lang="ru-RU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ГТО</a:t>
            </a:r>
            <a:endParaRPr lang="ru-RU" b="1" dirty="0">
              <a:solidFill>
                <a:srgbClr val="0033CC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8697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51" y="2939641"/>
            <a:ext cx="4812297" cy="3599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00" y="556061"/>
            <a:ext cx="3024409" cy="2262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4" y="2861494"/>
            <a:ext cx="5021245" cy="3755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1" b="30666"/>
          <a:stretch>
            <a:fillRect/>
          </a:stretch>
        </p:blipFill>
        <p:spPr>
          <a:xfrm>
            <a:off x="3310877" y="753498"/>
            <a:ext cx="5401088" cy="1867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5" y="597250"/>
            <a:ext cx="2914278" cy="217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731264" y="127023"/>
            <a:ext cx="9168384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i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Дети осваивают интерактивную игру лэпбук «Одна страна, одна команда!»</a:t>
            </a:r>
            <a:endParaRPr lang="ru-RU" b="1">
              <a:solidFill>
                <a:srgbClr val="0033CC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4859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48" y="210444"/>
            <a:ext cx="11131296" cy="4840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 </a:t>
            </a:r>
            <a:r>
              <a:rPr lang="en-US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этапа проектной деятельности</a:t>
            </a:r>
            <a:endParaRPr lang="ru-RU" sz="2400" b="1">
              <a:solidFill>
                <a:srgbClr val="FF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ГТО означает «готов к труду и обороне». </a:t>
            </a:r>
          </a:p>
          <a:p>
            <a:pPr marL="285750" indent="-28575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программа физкультурной подготовки. </a:t>
            </a:r>
          </a:p>
          <a:p>
            <a:pPr marL="285750" indent="-28575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Нормативы ГТО могут сдавать люди любого возраста. </a:t>
            </a:r>
          </a:p>
          <a:p>
            <a:pPr marL="285750" indent="-28575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 ступень для детей 6 - 8 лет. </a:t>
            </a:r>
          </a:p>
          <a:p>
            <a:pPr marL="285750" indent="-28575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золотой, серебряный и бронзовый значок отличия. </a:t>
            </a:r>
          </a:p>
          <a:p>
            <a:pPr marL="285750" indent="-28575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получить значок надо быстро бегать, прыгать, метать, быть гибкими, укладываться в нормативы, для мальчиков и девочек нормативы отличаются. </a:t>
            </a:r>
            <a:endParaRPr lang="ru-RU" b="1">
              <a:solidFill>
                <a:srgbClr val="0033CC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u="sng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Продукты первого этапа проекта</a:t>
            </a:r>
            <a:r>
              <a:rPr lang="ru-RU" u="sng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u="sng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«Что такое «ГТО»; информационная папка-передвижка для родителей «ГТО для дошколят;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нтерактивная игра - лэпбук на тему: «Одна страна, одна команда!» ГТО – всероссийский физкультурно-спортивный комплекс «Готов к труду и обороне»</a:t>
            </a:r>
            <a:endParaRPr lang="ru-RU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endParaRPr lang="ru-RU" sz="2000" b="1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9554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7680" y="161591"/>
            <a:ext cx="11271505" cy="1872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en-US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</a:t>
            </a:r>
            <a:r>
              <a:rPr lang="ru-RU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 </a:t>
            </a: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заинтересовать дошкольников, чтобы им захотелось сдавать нормативы ГТО. </a:t>
            </a:r>
            <a:endParaRPr lang="ru-RU" sz="2000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Вопрос: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сможем ли мы сдать нормативы ГТО?</a:t>
            </a:r>
            <a:endParaRPr lang="ru-RU" sz="2000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Тестирование желающих по нормативам ГТО в спортивном зале ДОУ. </a:t>
            </a:r>
            <a:endParaRPr lang="ru-RU" sz="2000" b="1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52" y="2196002"/>
            <a:ext cx="3817443" cy="285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266122"/>
            <a:ext cx="3197161" cy="4277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10" y="2196002"/>
            <a:ext cx="3249575" cy="4347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62430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56580" y="455060"/>
            <a:ext cx="6096000" cy="525682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spcAft>
                <a:spcPct val="0"/>
              </a:spcAft>
            </a:pPr>
            <a:r>
              <a:rPr lang="ru-RU" sz="24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строим будущее смело,</a:t>
            </a:r>
          </a:p>
          <a:p>
            <a:pPr indent="228600">
              <a:spcAft>
                <a:spcPct val="0"/>
              </a:spcAft>
            </a:pP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itchFamily="18" charset="0"/>
            </a:endParaRPr>
          </a:p>
          <a:p>
            <a:pPr indent="228600">
              <a:spcAft>
                <a:spcPct val="0"/>
              </a:spcAft>
            </a:pPr>
            <a:r>
              <a:rPr lang="ru-RU" sz="24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Шагаем к цели, как спортсмены!</a:t>
            </a:r>
          </a:p>
          <a:p>
            <a:pPr indent="228600">
              <a:spcAft>
                <a:spcPct val="0"/>
              </a:spcAft>
            </a:pP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ct val="0"/>
              </a:spcAft>
            </a:pPr>
            <a:r>
              <a:rPr lang="ru-RU" sz="24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пути мы, верно, не сойдём –</a:t>
            </a:r>
          </a:p>
          <a:p>
            <a:pPr indent="228600">
              <a:spcAft>
                <a:spcPct val="0"/>
              </a:spcAft>
            </a:pP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ct val="0"/>
              </a:spcAft>
            </a:pPr>
            <a:r>
              <a:rPr lang="ru-RU" sz="24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 нации вернем!</a:t>
            </a:r>
          </a:p>
          <a:p>
            <a:pPr indent="228600">
              <a:spcAft>
                <a:spcPct val="0"/>
              </a:spcAft>
            </a:pP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ct val="0"/>
              </a:spcAft>
            </a:pPr>
            <a:r>
              <a:rPr lang="ru-RU" sz="24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России будущее – дети,</a:t>
            </a:r>
          </a:p>
          <a:p>
            <a:pPr indent="228600">
              <a:spcAft>
                <a:spcPct val="0"/>
              </a:spcAft>
            </a:pP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ct val="0"/>
              </a:spcAft>
            </a:pPr>
            <a:r>
              <a:rPr lang="ru-RU" sz="24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Ценней всего для нас на свете.</a:t>
            </a:r>
          </a:p>
          <a:p>
            <a:pPr indent="228600">
              <a:spcAft>
                <a:spcPct val="0"/>
              </a:spcAft>
            </a:pP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ct val="0"/>
              </a:spcAft>
            </a:pPr>
            <a:r>
              <a:rPr lang="ru-RU" sz="24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Чтоб фундамент прочный заложить –</a:t>
            </a:r>
          </a:p>
          <a:p>
            <a:pPr indent="228600">
              <a:spcAft>
                <a:spcPct val="0"/>
              </a:spcAft>
            </a:pP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ct val="0"/>
              </a:spcAft>
            </a:pPr>
            <a:r>
              <a:rPr lang="ru-RU" sz="24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Традиции должны мы возродить!</a:t>
            </a:r>
            <a:endParaRPr lang="ru-RU" sz="2000" b="1" i="1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b="22666"/>
          <a:stretch>
            <a:fillRect/>
          </a:stretch>
        </p:blipFill>
        <p:spPr>
          <a:xfrm>
            <a:off x="231648" y="455060"/>
            <a:ext cx="4779264" cy="301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"/>
          <a:stretch>
            <a:fillRect/>
          </a:stretch>
        </p:blipFill>
        <p:spPr>
          <a:xfrm>
            <a:off x="1694688" y="2987040"/>
            <a:ext cx="4499863" cy="33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456553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14" y="1030024"/>
            <a:ext cx="4232808" cy="316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 t="1840" r="8050"/>
          <a:stretch>
            <a:fillRect/>
          </a:stretch>
        </p:blipFill>
        <p:spPr>
          <a:xfrm>
            <a:off x="277405" y="702127"/>
            <a:ext cx="3606091" cy="515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614120" y="168653"/>
            <a:ext cx="4988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«Талисманы ГТО» </a:t>
            </a:r>
            <a:endParaRPr lang="ru-RU" sz="20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/>
          <a:stretch>
            <a:fillRect/>
          </a:stretch>
        </p:blipFill>
        <p:spPr>
          <a:xfrm>
            <a:off x="8856302" y="737416"/>
            <a:ext cx="3177870" cy="5114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72884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9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3024" y="154770"/>
            <a:ext cx="11497056" cy="2983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Тесты (материал официального сайта </a:t>
            </a:r>
            <a:r>
              <a:rPr lang="en-US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www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gto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mtClean="0"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Челночный бег 3х10 метров </a:t>
            </a:r>
            <a:endParaRPr lang="ru-RU" sz="200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Челночный бег проводится на любой ровной площадке с твердым покрытием, обеспечивающим хорошее сцепление с обувью.</a:t>
            </a:r>
            <a:endParaRPr lang="ru-RU" sz="200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u="sng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на 30</a:t>
            </a:r>
            <a:endParaRPr lang="ru-RU" sz="2000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проводится по дорожкам стадиона или на любой ровной площадке с твёрдым покрытием. Участники стартуют по 2-4 человека.</a:t>
            </a:r>
            <a:endParaRPr lang="ru-RU" sz="200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0" b="29778"/>
          <a:stretch>
            <a:fillRect/>
          </a:stretch>
        </p:blipFill>
        <p:spPr>
          <a:xfrm>
            <a:off x="2308929" y="3324482"/>
            <a:ext cx="3787071" cy="2950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7" t="18489" r="15160" b="22667"/>
          <a:stretch>
            <a:fillRect/>
          </a:stretch>
        </p:blipFill>
        <p:spPr>
          <a:xfrm>
            <a:off x="6665163" y="3311209"/>
            <a:ext cx="4384976" cy="2932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360708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112" y="109386"/>
            <a:ext cx="11868912" cy="29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Тесты (материал официального сайта </a:t>
            </a:r>
            <a:r>
              <a:rPr lang="en-US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gto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u="sng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u="sng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Сгибание и разгибание рук в упоре лежа на полу</a:t>
            </a:r>
            <a:endParaRPr lang="ru-RU" sz="2000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Сгибание и разгибание рук в упоре лежа выполняется из исходного положения: упор лежа на полу, руки на ширине плеч, кисти вперед, локти разведены не более чем на 45 градусов относительно туловища, плечи, туловище и ноги составляют прямую линию. Стопы упираются в пол без опоры. Засчитывается количество правильно выполненных циклов, состоящих из сгибаний и разгибаний рук, фиксируемых счетом судьи вслух или с использованием специальных приспособлений (электронных контактных платформ). </a:t>
            </a:r>
            <a:endParaRPr lang="ru-RU" sz="200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30045" r="9600" b="28000"/>
          <a:stretch>
            <a:fillRect/>
          </a:stretch>
        </p:blipFill>
        <p:spPr>
          <a:xfrm>
            <a:off x="852185" y="3900260"/>
            <a:ext cx="5538225" cy="280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t="19215" r="17686" b="7558"/>
          <a:stretch>
            <a:fillRect/>
          </a:stretch>
        </p:blipFill>
        <p:spPr>
          <a:xfrm>
            <a:off x="7242594" y="3352800"/>
            <a:ext cx="4136580" cy="3354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F:\Воспитатель года\Картинки презентация\c4ba3c06f1.gif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27504" y="2325448"/>
            <a:ext cx="3550863" cy="1547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589624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488" y="199945"/>
            <a:ext cx="11375136" cy="231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Тесты (материал официального сайта </a:t>
            </a:r>
            <a:r>
              <a:rPr lang="en-US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gto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u="sng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  <a:hlinkClick r:id="rId3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hlinkClick r:id="rId3"/>
              </a:rPr>
              <a:t>Наклон вперед из положения стоя на гимнастической скамье </a:t>
            </a:r>
            <a:endParaRPr lang="ru-RU" sz="200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Наклон вперед из положения стоя с прямыми ногами на гимнастической скамье выполняется из исходного положения: стоя на гимнастической скамье, ноги выпрямлены в коленях, ступни ног расположены параллельно на ширине 10-15 см. Величина гибкости измеряется в сантиметрах. Результат выше уровня гимнастической скамьи определяется знаком « - » , ниже – знаком «+ ».</a:t>
            </a:r>
            <a:endParaRPr lang="ru-RU" sz="200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b="4533"/>
          <a:stretch>
            <a:fillRect/>
          </a:stretch>
        </p:blipFill>
        <p:spPr>
          <a:xfrm>
            <a:off x="894119" y="2713344"/>
            <a:ext cx="4761149" cy="38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8534" r="14790" b="17867"/>
          <a:stretch>
            <a:fillRect/>
          </a:stretch>
        </p:blipFill>
        <p:spPr>
          <a:xfrm>
            <a:off x="6549387" y="2731344"/>
            <a:ext cx="5012614" cy="37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621248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0832" y="111083"/>
            <a:ext cx="11362944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Тесты (материал официального сайта </a:t>
            </a:r>
            <a:r>
              <a:rPr lang="en-US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gto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u="sng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  <a:hlinkClick r:id="rId3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hlinkClick r:id="rId3"/>
              </a:rPr>
              <a:t>Прыжок в длину с места толчком двумя ногами </a:t>
            </a:r>
            <a:endParaRPr lang="ru-RU" sz="200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 выполняется в соответствующем секторе для прыжков. Измерение производится по перпендикулярной прямой от места отталкивания до ближайшего следа, оставленного любой частью тела участника.</a:t>
            </a:r>
            <a:endParaRPr lang="ru-RU" sz="200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6577"/>
          <a:stretch>
            <a:fillRect/>
          </a:stretch>
        </p:blipFill>
        <p:spPr>
          <a:xfrm>
            <a:off x="409396" y="2570197"/>
            <a:ext cx="5088464" cy="398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1" r="10889" b="12000"/>
          <a:stretch>
            <a:fillRect/>
          </a:stretch>
        </p:blipFill>
        <p:spPr>
          <a:xfrm>
            <a:off x="8011219" y="2570197"/>
            <a:ext cx="3826184" cy="398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281" y="2101370"/>
            <a:ext cx="3645561" cy="1908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190531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7680" y="135467"/>
            <a:ext cx="11484864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Тесты (материал официального сайта </a:t>
            </a:r>
            <a:r>
              <a:rPr lang="en-US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gto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u="sng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  <a:hlinkClick r:id="rId3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hlinkClick r:id="rId3"/>
              </a:rPr>
              <a:t>Метание теннисного мяча в цель, дистанция 6 метров </a:t>
            </a:r>
            <a:endParaRPr lang="ru-RU" sz="200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Метание теннисного мяча в цель производится с расстояния 6 метров в закрепленный на стене гимнастический обруч диаметром 90 см. Нижний край обруча находится на высоте 2 метра от пола. Для метания теннисного мяча в цель используется мяч весом 57 грамм.</a:t>
            </a:r>
            <a:endParaRPr lang="ru-RU" sz="200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" r="46681" b="12889"/>
          <a:stretch>
            <a:fillRect/>
          </a:stretch>
        </p:blipFill>
        <p:spPr>
          <a:xfrm>
            <a:off x="9361604" y="2330630"/>
            <a:ext cx="2476696" cy="41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17778" r="22503"/>
          <a:stretch>
            <a:fillRect/>
          </a:stretch>
        </p:blipFill>
        <p:spPr>
          <a:xfrm>
            <a:off x="387172" y="2330630"/>
            <a:ext cx="2766200" cy="412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74" y="2261222"/>
            <a:ext cx="5486629" cy="41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thumbs.gfycat.com/PleasedBraveGiraffe-size_restricte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8478" y="3429000"/>
            <a:ext cx="1456944" cy="7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4645152" y="3560064"/>
            <a:ext cx="1163326" cy="3657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04733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5343" y="0"/>
            <a:ext cx="12277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881" y="189780"/>
            <a:ext cx="12009120" cy="306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Тесты (материал официального сайта </a:t>
            </a:r>
            <a:r>
              <a:rPr lang="en-US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gto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u="sng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  <a:hlinkClick r:id="rId3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hlinkClick r:id="rId3"/>
              </a:rPr>
              <a:t>Поднимание туловища из положения лежа на спине </a:t>
            </a:r>
            <a:endParaRPr lang="ru-RU" sz="200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Поднимание туловища из положения лежа на спине выполняется из исходного положения: лежа на спине, на гимнастическом мате, руки за головой «в замок», лопатки касаются мата, ноги согнуты в коленях под прямым углом, ступни прижаты партнером к полу. Участник выполняет максимальное количество поднимания туловища за 1 минуту, касаясь локтями бедер (коленей), с последующим возвратом в исходное положение</a:t>
            </a:r>
            <a:endParaRPr lang="ru-RU" sz="200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1200"/>
              </a:spcAft>
            </a:pPr>
            <a:r>
              <a:rPr lang="ru-RU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>
              <a:effectLst/>
              <a:latin typeface="Calibri" pitchFamily="34" charset="0"/>
              <a:ea typeface="SimSun" panose="02010600030101010101" pitchFamily="2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25799" t="27555" r="25531" b="30666"/>
          <a:stretch>
            <a:fillRect/>
          </a:stretch>
        </p:blipFill>
        <p:spPr>
          <a:xfrm>
            <a:off x="864163" y="3097429"/>
            <a:ext cx="5397992" cy="346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s://i2.wp.com/cross.expert/wp-content/uploads/2018/04/Pryamye-skruchivaniya-na-polu-dlya-myshts-zhivot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6974" y="5182882"/>
            <a:ext cx="3854111" cy="138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51600" t="46088" b="6504"/>
          <a:stretch>
            <a:fillRect/>
          </a:stretch>
        </p:blipFill>
        <p:spPr>
          <a:xfrm>
            <a:off x="7073666" y="3042156"/>
            <a:ext cx="3827419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8237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992" y="247834"/>
            <a:ext cx="11558016" cy="2119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Тесты (материал официального сайта </a:t>
            </a:r>
            <a:r>
              <a:rPr lang="en-US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gto</a:t>
            </a:r>
            <a:r>
              <a:rPr lang="ru-RU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u="sng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itchFamily="18" charset="0"/>
              <a:hlinkClick r:id="rId3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u="sng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hlinkClick r:id="rId3"/>
              </a:rPr>
              <a:t>Бег на лыжах (передвижение на лыжах) </a:t>
            </a:r>
            <a:endParaRPr lang="ru-RU" sz="1400" smtClean="0"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Бег на лыжах (передвижение на лыжах) проводится свободным стилем на дистанциях, проложенных преимущественно на местности со слабо - и среднепересеченным рельефом в закрытых от ветра местах. При организации масс-старта группу участников выстраивают за 3 метра до стартовой линии, при индивидуальном старте – по стартовому протоколу с временным интервалом (15, 20 секунд и т.д.).</a:t>
            </a:r>
            <a:endParaRPr lang="ru-RU" sz="1400">
              <a:effectLst/>
              <a:latin typeface="Calibri" pitchFamily="34" charset="0"/>
              <a:ea typeface="SimSun" panose="02010600030101010101" pitchFamily="2" charset="-12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853" y="2615223"/>
            <a:ext cx="4475313" cy="33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 l="713" t="21689" r="7143" b="11822"/>
          <a:stretch>
            <a:fillRect/>
          </a:stretch>
        </p:blipFill>
        <p:spPr>
          <a:xfrm>
            <a:off x="218408" y="2615223"/>
            <a:ext cx="4333717" cy="336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08" y="2276649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1413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7137" y="134112"/>
            <a:ext cx="10777728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Итог </a:t>
            </a:r>
            <a:r>
              <a:rPr lang="en-US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этапа проекта</a:t>
            </a:r>
            <a:endParaRPr lang="ru-RU" sz="2000">
              <a:latin typeface="Times New Roman" panose="02020603050405020304" pitchFamily="18" charset="0"/>
              <a:ea typeface="Times New Roman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Не все дети сразу могут сдать нормативы ГТО.  Выяснить, что необходимо делать, чтобы нормативы ГТО смогли сдать все дошкольники?</a:t>
            </a:r>
            <a:endParaRPr lang="ru-RU" sz="2000" b="1">
              <a:solidFill>
                <a:srgbClr val="0033CC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 второго этапа: </a:t>
            </a: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Круглый стол на тему: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«Почему не все дети могут сдать нормативы ГТО? </a:t>
            </a:r>
            <a:r>
              <a:rPr lang="ru-RU" sz="200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Что нужно делать, чтобы сдать ГТО на один из значков</a:t>
            </a:r>
            <a:r>
              <a:rPr lang="ru-RU" sz="2000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?»</a:t>
            </a:r>
            <a:endParaRPr lang="ru-RU" sz="2000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lang="ru-RU" sz="200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подготовительной группы, инструктор по физкультуре, воспитатели, родители.</a:t>
            </a:r>
            <a:endParaRPr lang="ru-RU" sz="2000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(Дети делились своими впечатлениями о пройденных в тестовом режиме испытаниях. </a:t>
            </a:r>
            <a:r>
              <a:rPr lang="ru-RU" sz="2000" b="1" i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месте выясняли, почему некоторые дети легко справились с ними (занимаются в спортивных секциях, закаляются и т.д.), а другие не смогли пройти испытание (часто болеют, пропускают физкультурные занятия им необходимо начать заниматься спортом, вести здоровый образ жизни - закаляться, правильно питаться).</a:t>
            </a: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2755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1264" y="519473"/>
            <a:ext cx="10253472" cy="4193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8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Круглый </a:t>
            </a:r>
            <a:r>
              <a:rPr lang="ru-RU" sz="28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 </a:t>
            </a:r>
            <a:r>
              <a:rPr lang="ru-RU" sz="28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2000" b="1" i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все дети </a:t>
            </a:r>
            <a:r>
              <a:rPr lang="ru-RU" sz="2000" b="1" i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sz="2000" b="1" i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сдать нормативы </a:t>
            </a:r>
            <a:r>
              <a:rPr lang="ru-RU" sz="2000" b="1" i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ГТО?</a:t>
            </a: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Что нужно делать, чтобы сдать ГТО на один из значков?</a:t>
            </a:r>
          </a:p>
          <a:p>
            <a:pPr marL="285750" indent="-28575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Ежедневно делать утреннюю гимнастику;</a:t>
            </a:r>
          </a:p>
          <a:p>
            <a:pPr marL="285750" indent="-28575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Посещать занятия физкультуры в детском саду, добросовестно выполнять задания;</a:t>
            </a:r>
          </a:p>
          <a:p>
            <a:pPr marL="285750" indent="-28575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Больше двигаться в течении дня, а не играть с гаджетами;</a:t>
            </a:r>
          </a:p>
          <a:p>
            <a:pPr marL="285750" indent="-28575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Посещать спортивные секции;</a:t>
            </a:r>
          </a:p>
          <a:p>
            <a:pPr marL="285750" indent="-28575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Участвовать в детсадовских спортивных соревнованиях;</a:t>
            </a:r>
          </a:p>
          <a:p>
            <a:pPr marL="285750" indent="-28575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Ø"/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Играть в детском саду, возле дома на спортивной площадке в подвижные игры с друзьями.</a:t>
            </a:r>
            <a:endParaRPr lang="ru-RU" b="1">
              <a:solidFill>
                <a:srgbClr val="0033CC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r="75378"/>
          <a:stretch>
            <a:fillRect/>
          </a:stretch>
        </p:blipFill>
        <p:spPr>
          <a:xfrm>
            <a:off x="837093" y="1985680"/>
            <a:ext cx="808827" cy="24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031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7680" y="336275"/>
            <a:ext cx="11558016" cy="3767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ct val="0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проекта:</a:t>
            </a:r>
            <a:r>
              <a:rPr lang="ru-RU" sz="200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«Физическая культура»</a:t>
            </a:r>
          </a:p>
          <a:p>
            <a:pPr indent="228600">
              <a:lnSpc>
                <a:spcPct val="115000"/>
              </a:lnSpc>
              <a:spcAft>
                <a:spcPct val="0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</a:t>
            </a:r>
            <a:r>
              <a:rPr lang="ru-RU" sz="200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«Физическое развитие»</a:t>
            </a:r>
          </a:p>
          <a:p>
            <a:pPr indent="228600">
              <a:lnSpc>
                <a:spcPct val="115000"/>
              </a:lnSpc>
              <a:spcAft>
                <a:spcPct val="0"/>
              </a:spcAft>
            </a:pPr>
            <a:endParaRPr lang="ru-RU" sz="2000">
              <a:solidFill>
                <a:srgbClr val="0033CC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проекта: 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информационно-пропагандистский, физкультурно-оздоровительный</a:t>
            </a:r>
            <a:endParaRPr lang="ru-RU" sz="2000" b="1" smtClean="0">
              <a:solidFill>
                <a:srgbClr val="0033CC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</a:pPr>
            <a:r>
              <a:rPr lang="ru-RU" sz="2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 </a:t>
            </a:r>
            <a:r>
              <a:rPr lang="ru-RU" sz="20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 (с 20 по 30 марта 2023 года)</a:t>
            </a:r>
            <a:endParaRPr lang="ru-RU" sz="2000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</a:pPr>
            <a:r>
              <a:rPr lang="ru-RU" sz="200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200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подготовительной группы, инструктор по физкультуре, воспитатели, родители.</a:t>
            </a: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</a:pPr>
            <a:endParaRPr lang="ru-RU" sz="2000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tabLst>
                <a:tab pos="1895475" algn="l"/>
              </a:tabLst>
            </a:pPr>
            <a:r>
              <a:rPr lang="ru-RU" sz="20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 проекта</a:t>
            </a:r>
            <a:r>
              <a:rPr lang="ru-RU" sz="20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предположим, что дошкольников 6 – 7 лет можно заинтересовать сдавать нормативы ГТО так, чтобы они и в дальнейшем стремились выполнять нормативы ВФСК ГТО.</a:t>
            </a:r>
            <a:endParaRPr lang="ru-RU" sz="2000" b="1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06810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48" y="508226"/>
            <a:ext cx="11387328" cy="5163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en-US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</a:t>
            </a:r>
            <a:r>
              <a:rPr lang="ru-RU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проектной деятельности</a:t>
            </a:r>
            <a:endParaRPr lang="ru-RU" sz="2400" b="1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Сдать нормативы и получить золотой значок  ГТО сможет тот, кто больше уделяет внимание своему здоровью: правильно питается, следит за гигиеной, много времени проводит на свежем воздухе, закаливает организм, занимается физкультурой и спортом.</a:t>
            </a: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 проекта:</a:t>
            </a:r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sz="2000" b="1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ru-RU" sz="2000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Фотовыставка: </a:t>
            </a:r>
            <a:r>
              <a:rPr lang="ru-RU" sz="2000" b="1" i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«Первые шаги к ГТО»</a:t>
            </a:r>
          </a:p>
          <a:p>
            <a:pPr marL="342900" indent="-34290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ru-RU" sz="2000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Выставка рисунков: </a:t>
            </a:r>
            <a:r>
              <a:rPr lang="ru-RU" sz="2000" b="1" i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«Мы готовимся сдавать ГТО»</a:t>
            </a:r>
          </a:p>
          <a:p>
            <a:pPr marL="342900" indent="-34290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мероприятие: </a:t>
            </a: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физкультурное развлечение: «Путешествие по стране ГТО»</a:t>
            </a:r>
          </a:p>
          <a:p>
            <a:pPr marL="342900" indent="-3429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Arial" panose="020B0604020202020204" pitchFamily="34" charset="0"/>
              <a:buChar char="•"/>
            </a:pPr>
            <a:r>
              <a:rPr lang="ru-RU" sz="2000" b="1" u="sng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перспективе (05. 04. 2023 г. ) </a:t>
            </a:r>
            <a:r>
              <a:rPr lang="ru-RU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итоговое мероприятие: </a:t>
            </a:r>
            <a:r>
              <a:rPr lang="ru-RU" sz="20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плану-графику Центра тестирования ГТО на территории города Твери сдать нормативы ВСФК ГТО (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ая ступень).</a:t>
            </a:r>
            <a:endParaRPr lang="ru-RU" sz="2000" b="1" smtClean="0">
              <a:solidFill>
                <a:srgbClr val="0033CC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endParaRPr lang="ru-RU" sz="2000" b="1">
              <a:solidFill>
                <a:srgbClr val="0033CC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endParaRPr lang="ru-RU" sz="2000" b="1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6288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44470" y="132857"/>
            <a:ext cx="776615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Подготовка к фотовыставке: «Первые </a:t>
            </a:r>
            <a:r>
              <a:rPr lang="ru-RU" sz="2400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шаги к ГТО»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832" y="1133395"/>
            <a:ext cx="3620718" cy="484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7" y="1133395"/>
            <a:ext cx="3620719" cy="484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5"/>
          <a:stretch>
            <a:fillRect/>
          </a:stretch>
        </p:blipFill>
        <p:spPr>
          <a:xfrm>
            <a:off x="4225165" y="724560"/>
            <a:ext cx="370761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15" y="3827703"/>
            <a:ext cx="3850268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970375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7" y="1987296"/>
            <a:ext cx="5875957" cy="4395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451478" y="108473"/>
            <a:ext cx="776615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Фотовыставка: «Первые </a:t>
            </a:r>
            <a:r>
              <a:rPr lang="ru-RU" sz="2400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шаги к ГТО»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43" y="841248"/>
            <a:ext cx="5727271" cy="42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839376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537" y="154249"/>
            <a:ext cx="5720925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Выставка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рисунков: «Мы готовимся сдавать ГТО»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t="5511" r="4950" b="5600"/>
          <a:stretch>
            <a:fillRect/>
          </a:stretch>
        </p:blipFill>
        <p:spPr>
          <a:xfrm>
            <a:off x="2865119" y="649715"/>
            <a:ext cx="6949441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292259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38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0603" y="193797"/>
            <a:ext cx="858202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Физкультурное </a:t>
            </a:r>
            <a:r>
              <a:rPr lang="ru-RU" sz="24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развлечение  </a:t>
            </a:r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 по стране ГТО»</a:t>
            </a:r>
            <a:endParaRPr lang="ru-RU" sz="2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0" y="746335"/>
            <a:ext cx="5474208" cy="307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18" y="762659"/>
            <a:ext cx="5445187" cy="306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36" y="3429000"/>
            <a:ext cx="4255089" cy="3191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547934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0603" y="193797"/>
            <a:ext cx="858202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Физкультурное </a:t>
            </a:r>
            <a:r>
              <a:rPr lang="ru-RU" sz="24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развлечение  </a:t>
            </a:r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 по стране ГТО»</a:t>
            </a:r>
            <a:endParaRPr lang="ru-RU" sz="2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" y="842911"/>
            <a:ext cx="5027168" cy="3770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28" y="842911"/>
            <a:ext cx="5059680" cy="379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8" y="3803904"/>
            <a:ext cx="3820160" cy="2865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351813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384" y="-2565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1008" r="19151" b="13534"/>
          <a:stretch>
            <a:fillRect/>
          </a:stretch>
        </p:blipFill>
        <p:spPr>
          <a:xfrm>
            <a:off x="479297" y="847283"/>
            <a:ext cx="3381467" cy="295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12" y="878236"/>
            <a:ext cx="4260389" cy="2920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8" r="30530" b="11483"/>
          <a:stretch>
            <a:fillRect/>
          </a:stretch>
        </p:blipFill>
        <p:spPr>
          <a:xfrm>
            <a:off x="8464571" y="3979490"/>
            <a:ext cx="3727429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r="16270" b="16623"/>
          <a:stretch>
            <a:fillRect/>
          </a:stretch>
        </p:blipFill>
        <p:spPr>
          <a:xfrm>
            <a:off x="499008" y="3996844"/>
            <a:ext cx="3501445" cy="2629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b="18400"/>
          <a:stretch>
            <a:fillRect/>
          </a:stretch>
        </p:blipFill>
        <p:spPr>
          <a:xfrm>
            <a:off x="8496050" y="870201"/>
            <a:ext cx="3491110" cy="292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780603" y="193797"/>
            <a:ext cx="858202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Физкультурное </a:t>
            </a:r>
            <a:r>
              <a:rPr lang="ru-RU" sz="24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развлечение  </a:t>
            </a:r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 по стране ГТО»</a:t>
            </a:r>
            <a:endParaRPr lang="ru-RU" sz="2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18" y="3971552"/>
            <a:ext cx="3577188" cy="2682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970359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04985" y="108453"/>
            <a:ext cx="858202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Физкультурное </a:t>
            </a:r>
            <a:r>
              <a:rPr lang="ru-RU" sz="24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развлечение  </a:t>
            </a:r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 по стране ГТО»</a:t>
            </a:r>
            <a:endParaRPr lang="ru-RU" sz="2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672223"/>
            <a:ext cx="3901440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5"/>
          <a:stretch>
            <a:fillRect/>
          </a:stretch>
        </p:blipFill>
        <p:spPr>
          <a:xfrm>
            <a:off x="4620675" y="681367"/>
            <a:ext cx="2950648" cy="2921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44" y="681367"/>
            <a:ext cx="3889248" cy="291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390" y="3896151"/>
            <a:ext cx="3720624" cy="2790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13392" r="20470" b="19887"/>
          <a:stretch>
            <a:fillRect/>
          </a:stretch>
        </p:blipFill>
        <p:spPr>
          <a:xfrm>
            <a:off x="2013321" y="3959385"/>
            <a:ext cx="3802263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063170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13"/>
          <a:stretch>
            <a:fillRect/>
          </a:stretch>
        </p:blipFill>
        <p:spPr bwMode="auto">
          <a:xfrm>
            <a:off x="1" y="0"/>
            <a:ext cx="12192000" cy="71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7283" y="72778"/>
            <a:ext cx="922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готовы сдавать нормативы ГТО!!!</a:t>
            </a:r>
            <a:endParaRPr lang="ru-RU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30" y="985952"/>
            <a:ext cx="177931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 l="55796" t="60313" r="17153" b="3131"/>
          <a:stretch>
            <a:fillRect/>
          </a:stretch>
        </p:blipFill>
        <p:spPr>
          <a:xfrm>
            <a:off x="419130" y="2973208"/>
            <a:ext cx="177881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l="71415" t="27314" b="36560"/>
          <a:stretch>
            <a:fillRect/>
          </a:stretch>
        </p:blipFill>
        <p:spPr>
          <a:xfrm>
            <a:off x="357504" y="4960464"/>
            <a:ext cx="190206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16178" r="8876" b="13956"/>
          <a:stretch>
            <a:fillRect/>
          </a:stretch>
        </p:blipFill>
        <p:spPr>
          <a:xfrm>
            <a:off x="2566385" y="926968"/>
            <a:ext cx="8728222" cy="5833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568815" y="1101122"/>
            <a:ext cx="2850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</a:p>
          <a:p>
            <a:pPr algn="ctr"/>
            <a:r>
              <a:rPr 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33</a:t>
            </a:r>
          </a:p>
          <a:p>
            <a:pPr algn="ctr"/>
            <a:r>
              <a:rPr 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Тверь</a:t>
            </a:r>
          </a:p>
          <a:p>
            <a:pPr algn="ctr"/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 – 2023 год</a:t>
            </a:r>
            <a:endParaRPr lang="ru-RU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8830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034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2651" y="129569"/>
            <a:ext cx="682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Ура! Мы сдаём ВФСК «ГТО»!!!</a:t>
            </a:r>
            <a:endParaRPr lang="ru-RU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1" y="895752"/>
            <a:ext cx="5284288" cy="2970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16" y="906065"/>
            <a:ext cx="5247599" cy="2950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>
            <a:fillRect/>
          </a:stretch>
        </p:blipFill>
        <p:spPr>
          <a:xfrm>
            <a:off x="3448498" y="3408653"/>
            <a:ext cx="5478413" cy="3187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22031" r="40400"/>
          <a:stretch>
            <a:fillRect/>
          </a:stretch>
        </p:blipFill>
        <p:spPr>
          <a:xfrm>
            <a:off x="792931" y="3759965"/>
            <a:ext cx="1983760" cy="2887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0" t="5087" r="47299" b="19808"/>
          <a:stretch>
            <a:fillRect/>
          </a:stretch>
        </p:blipFill>
        <p:spPr>
          <a:xfrm>
            <a:off x="9581694" y="3801095"/>
            <a:ext cx="1846897" cy="2846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117715" y="5742432"/>
            <a:ext cx="2633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– 2023 год</a:t>
            </a:r>
            <a:endParaRPr lang="ru-RU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79630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5"/>
          <a:stretch>
            <a:fillRect/>
          </a:stretch>
        </p:blipFill>
        <p:spPr bwMode="auto">
          <a:xfrm>
            <a:off x="0" y="0"/>
            <a:ext cx="12191999" cy="696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648" y="162766"/>
            <a:ext cx="11789664" cy="6717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ct val="0"/>
              </a:spcAft>
            </a:pP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endParaRPr lang="ru-RU" sz="200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укрепление здоровья подрастающего поколения является важной задачей правительства РФ. 24 марта 2014 года в соответствии с Указом Президента Российской Федерации в нашей стране был введён Всероссийский физкультурно-спортивный комплекс «Готов к труду и обороне» (ГТО) для решения проблемы продвижения ценностей здорового образа жизни и укрепления здоровья детей. Комплекс ГТО направлен на физическое развитие и укрепления здоровья подрастающего поколения, является основой системы физического воспитания и призван способствовать развитию массового физкультурного движения в стране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реалиях сегодняшнего времени участие детей, подростков и молодёжи в программе ВФСК ГТО является актуальной государственной задачей.</a:t>
            </a:r>
            <a:endParaRPr lang="ru-RU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Действительно в настоящее время особую актуальность имеет проблема состояния здоровья и физического развития детей дошкольного возраста. За последние десятилетия состояние здоровья дошкольников резко ухудшилось, так как снизилась спортивная активность. Образ жизни детей и их семей стал малоподвижный. Негативная статистика по образу жизни в семье (сниженная активность, несбалансированное питание, несоблюдение режима дня, отсутствие полезных привычек).</a:t>
            </a:r>
            <a:endParaRPr lang="ru-RU" sz="1600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того чтобы повысить уровень физической подготовленности, снизить число часто болеющих детей, увеличить количество детей и родителей, регулярно занимающихся физической культурой и спортом необходимо значительно повысить эффективность системы физического воспитания дошкольников. В том числе и посредством ВФСК ГТО.</a:t>
            </a:r>
          </a:p>
          <a:p>
            <a:pPr indent="228600" algn="just">
              <a:spcBef>
                <a:spcPts val="1125"/>
              </a:spcBef>
              <a:spcAft>
                <a:spcPts val="1125"/>
              </a:spcAft>
            </a:pP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>
              <a:solidFill>
                <a:srgbClr val="0033CC"/>
              </a:solidFill>
              <a:effectLst/>
              <a:latin typeface="Times New Roman" panose="02020603050405020304" pitchFamily="18" charset="0"/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1638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0347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9" y="225500"/>
            <a:ext cx="5464678" cy="3072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8" y="3543733"/>
            <a:ext cx="5645360" cy="3173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r="892"/>
          <a:stretch>
            <a:fillRect/>
          </a:stretch>
        </p:blipFill>
        <p:spPr>
          <a:xfrm>
            <a:off x="6636864" y="225500"/>
            <a:ext cx="5116224" cy="3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/>
          <a:stretch>
            <a:fillRect/>
          </a:stretch>
        </p:blipFill>
        <p:spPr>
          <a:xfrm>
            <a:off x="6636864" y="3538485"/>
            <a:ext cx="5218898" cy="318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/>
          <a:stretch>
            <a:fillRect/>
          </a:stretch>
        </p:blipFill>
        <p:spPr>
          <a:xfrm>
            <a:off x="13415617" y="15108693"/>
            <a:ext cx="3539941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496470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0347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4"/>
          <a:stretch>
            <a:fillRect/>
          </a:stretch>
        </p:blipFill>
        <p:spPr>
          <a:xfrm>
            <a:off x="268222" y="184390"/>
            <a:ext cx="7610059" cy="4204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/>
          <a:stretch>
            <a:fillRect/>
          </a:stretch>
        </p:blipFill>
        <p:spPr>
          <a:xfrm>
            <a:off x="5679824" y="2820389"/>
            <a:ext cx="6188538" cy="3855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ttps://narovchat.pnzreg.ru/upload/iblock/40b/40b792f4a16b76ecfe2afb8a0f44334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1423" y="149553"/>
            <a:ext cx="3503796" cy="21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lubmama.ru/uploads/posts/2022-09/1662891131_21-klubmama-ru-p-gto-applikatsiya-foto-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036" y="4515853"/>
            <a:ext cx="38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43951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0347"/>
            <a:ext cx="12192000" cy="6858000"/>
          </a:xfrm>
          <a:prstGeom prst="rect">
            <a:avLst/>
          </a:prstGeom>
        </p:spPr>
      </p:pic>
      <p:pic>
        <p:nvPicPr>
          <p:cNvPr id="1026" name="Picture 2" descr="https://sun9-78.userapi.com/c849120/v849120913/1976cf/LoFR-jAxL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5219" y="33009"/>
            <a:ext cx="7727400" cy="187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t="4244" r="10000" b="12122"/>
          <a:stretch>
            <a:fillRect/>
          </a:stretch>
        </p:blipFill>
        <p:spPr>
          <a:xfrm>
            <a:off x="2245219" y="1963287"/>
            <a:ext cx="7718512" cy="47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362518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13"/>
          <a:stretch>
            <a:fillRect/>
          </a:stretch>
        </p:blipFill>
        <p:spPr bwMode="auto">
          <a:xfrm>
            <a:off x="1" y="0"/>
            <a:ext cx="12192000" cy="71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4775" y="0"/>
            <a:ext cx="2811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а к л ю ч е н и е  </a:t>
            </a:r>
            <a:endParaRPr lang="ru-RU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536" y="461665"/>
            <a:ext cx="11899392" cy="7714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tabLst>
                <a:tab pos="1895475" algn="l"/>
              </a:tabLst>
            </a:pPr>
            <a:r>
              <a:rPr lang="ru-RU" sz="16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Гипотеза, которую мы выдвигали, начиная работу над проектом, подтвердилась - дошкольников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заинтересовать сдавать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нормативы ГТО!</a:t>
            </a:r>
          </a:p>
          <a:p>
            <a:pPr algn="just">
              <a:lnSpc>
                <a:spcPct val="105000"/>
              </a:lnSpc>
              <a:spcBef>
                <a:spcPts val="500"/>
              </a:spcBef>
              <a:tabLst>
                <a:tab pos="1895475" algn="l"/>
              </a:tabLst>
            </a:pP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Цель, которую мы преследовали -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сделать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работу по физическому воспитанию детей дошкольного возраста систематической и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результативной, достигнута. В нашем детском саду проводится большая физкультурно-оздоровительная работа. Дети систематически занимаются физкультурой, как в помещении, так и на свежем воздухи в любое время года. Многие дети посещают дополнительно спортивные секции. </a:t>
            </a:r>
          </a:p>
          <a:p>
            <a:pPr algn="just">
              <a:lnSpc>
                <a:spcPct val="105000"/>
              </a:lnSpc>
              <a:spcBef>
                <a:spcPts val="500"/>
              </a:spcBef>
              <a:tabLst>
                <a:tab pos="1895475" algn="l"/>
              </a:tabLst>
            </a:pP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В ДОУ созданы хорошие условия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для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успешной физической 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подготовки детей дошкольного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возраста, в том числе и к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сдаче норм ГТО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(1-ая ступень).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Педагогами и родителями поддерживается интерес детей к физической культуре и спорту.</a:t>
            </a:r>
          </a:p>
          <a:p>
            <a:pPr algn="just">
              <a:lnSpc>
                <a:spcPct val="105000"/>
              </a:lnSpc>
              <a:spcBef>
                <a:spcPts val="500"/>
              </a:spcBef>
              <a:tabLst>
                <a:tab pos="1895475" algn="l"/>
              </a:tabLst>
            </a:pP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Нам удалось заинтересовать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подготовительной группы и их родителей подготовиться и сдать нормативы ГТО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Для этого был исследован комплекс ГТО (1- ая ступень)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Можно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уверенностью сказать, что он сыграл огромную роль в развитии массовости физкультурного движения в подготовительной группе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ДОУ.</a:t>
            </a:r>
          </a:p>
          <a:p>
            <a:pPr algn="just">
              <a:lnSpc>
                <a:spcPct val="105000"/>
              </a:lnSpc>
              <a:spcBef>
                <a:spcPts val="500"/>
              </a:spcBef>
              <a:tabLst>
                <a:tab pos="1895475" algn="l"/>
              </a:tabLst>
            </a:pP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Мы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уверены, что мероприятия проведённые в рамках данного проекта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станут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реальным свидетельством сознательного выбора детей  в пользу здорового образа жизни.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сегодняшних детей, очень сильна потребность объединяться по интересам. Им нравится достигать каких-то новых результатов, а потом делиться успехом друг с другом, с родителями. В этом вопросе возврат к нормам ГТО считается безусловным благом, если как следует проработать и привести их в соответствие с изменившимися потребностями общества, это пойдет и детям, и обществу на пользу. Помочь детям сохранить свое здоровье могут простые вещи, как это ни банально звучит, здоровый образ жизни, включающий занятия спортом и физической культурой.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нормы 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ГТО очень полезны были 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раньше, и сейчас в </a:t>
            </a:r>
            <a:r>
              <a:rPr lang="en-US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ru-RU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веке, в наше время  они просто необходимы. </a:t>
            </a:r>
            <a:endParaRPr lang="ru-RU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tabLst>
                <a:tab pos="1895475" algn="l"/>
              </a:tabLst>
            </a:pPr>
            <a:endParaRPr lang="ru-RU" sz="1600" b="1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tabLst>
                <a:tab pos="1895475" algn="l"/>
              </a:tabLst>
            </a:pPr>
            <a:endParaRPr lang="ru-RU" sz="1400" b="1">
              <a:solidFill>
                <a:srgbClr val="0033CC"/>
              </a:solidFill>
              <a:latin typeface="Calibri" pitchFamily="34" charset="0"/>
              <a:ea typeface="SimSun" panose="02010600030101010101" pitchFamily="2" charset="-122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tabLst>
                <a:tab pos="1895475" algn="l"/>
              </a:tabLst>
            </a:pPr>
            <a:endParaRPr lang="ru-RU" sz="1400" b="1">
              <a:solidFill>
                <a:srgbClr val="0033CC"/>
              </a:solidFill>
              <a:latin typeface="Calibri" pitchFamily="34" charset="0"/>
              <a:ea typeface="SimSun" panose="02010600030101010101" pitchFamily="2" charset="-122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tabLst>
                <a:tab pos="1895475" algn="l"/>
              </a:tabLst>
            </a:pPr>
            <a:endParaRPr lang="ru-RU" b="1">
              <a:solidFill>
                <a:srgbClr val="0033CC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5645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13"/>
          <a:stretch>
            <a:fillRect/>
          </a:stretch>
        </p:blipFill>
        <p:spPr bwMode="auto">
          <a:xfrm>
            <a:off x="0" y="0"/>
            <a:ext cx="12191999" cy="69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457" y="103220"/>
            <a:ext cx="11753088" cy="8435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</a:pPr>
            <a:endParaRPr lang="ru-RU" b="1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lnSpc>
                <a:spcPct val="105000"/>
              </a:lnSpc>
              <a:spcAft>
                <a:spcPts val="600"/>
              </a:spcAft>
            </a:pPr>
            <a:r>
              <a:rPr lang="ru-RU" b="1" smtClean="0">
                <a:latin typeface="Times New Roman" panose="02020603050405020304" pitchFamily="18" charset="0"/>
                <a:ea typeface="SimSun" panose="02010600030101010101" pitchFamily="2" charset="-122"/>
              </a:rPr>
              <a:t>Список </a:t>
            </a:r>
            <a:r>
              <a:rPr lang="ru-RU" b="1">
                <a:latin typeface="Times New Roman" panose="02020603050405020304" pitchFamily="18" charset="0"/>
                <a:ea typeface="SimSun" panose="02010600030101010101" pitchFamily="2" charset="-122"/>
              </a:rPr>
              <a:t>используемой литературы</a:t>
            </a:r>
            <a:endParaRPr lang="ru-RU" sz="1400" b="1">
              <a:latin typeface="Calibri" pitchFamily="34" charset="0"/>
              <a:ea typeface="SimSun" panose="02010600030101010101" pitchFamily="2" charset="-122"/>
            </a:endParaRPr>
          </a:p>
          <a:p>
            <a:pPr algn="just">
              <a:lnSpc>
                <a:spcPct val="105000"/>
              </a:lnSpc>
              <a:spcAft>
                <a:spcPts val="600"/>
              </a:spcAft>
            </a:pPr>
            <a:r>
              <a:rPr lang="ru-RU" b="1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400"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Санин Н.И. Комплекс упражнений для развития основных физических качеств детей. //Физическая культура (Основа). – 2014. - №11. – С.21.</a:t>
            </a:r>
            <a:endParaRPr lang="ru-RU" sz="1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Шачин, С. П. От значка ГТО – к олимпийским медалям / С. П. Шачин. – Москва: Знание, 1979. – 64 с. </a:t>
            </a:r>
            <a:endParaRPr lang="ru-RU" sz="1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Щепетов, И. С. ГТО на новый лад: акция «Литературное ГТО» / И. С. Щепетов // Современная библиотека. – 2017. – № 5. – С. 58–59</a:t>
            </a:r>
            <a:r>
              <a:rPr lang="ru-RU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ru-RU" sz="1400">
              <a:latin typeface="Calibri" pitchFamily="34" charset="0"/>
              <a:ea typeface="SimSun" panose="02010600030101010101" pitchFamily="2" charset="-122"/>
            </a:endParaRPr>
          </a:p>
          <a:p>
            <a:pPr algn="ctr">
              <a:lnSpc>
                <a:spcPct val="105000"/>
              </a:lnSpc>
              <a:spcAft>
                <a:spcPts val="600"/>
              </a:spcAft>
            </a:pPr>
            <a:r>
              <a:rPr lang="ru-RU" b="1" smtClean="0">
                <a:latin typeface="Times New Roman" panose="02020603050405020304" pitchFamily="18" charset="0"/>
                <a:ea typeface="SimSun" panose="02010600030101010101" pitchFamily="2" charset="-122"/>
              </a:rPr>
              <a:t>Интернет-источники</a:t>
            </a:r>
            <a:endParaRPr lang="ru-RU" sz="1400" b="1"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600" u="sng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3"/>
              </a:rPr>
              <a:t>ВФСК ГТО (gto.ru)</a:t>
            </a:r>
            <a:endParaRPr lang="ru-RU" sz="16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600" u="sng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4"/>
              </a:rPr>
              <a:t>Что такое ГТО и зачем это нужно? (mos.ru)</a:t>
            </a:r>
            <a:endParaRPr lang="ru-RU" sz="16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600" u="sng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5"/>
              </a:rPr>
              <a:t>Что такое комплекс ГТО | Статья по физкультуре на тему: Образовательная социальная сеть (nsportal.ru)</a:t>
            </a:r>
            <a:endParaRPr lang="ru-RU" sz="16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600" u="sng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6"/>
              </a:rPr>
              <a:t>Нормы ГТО-2023: таблица нормативов для всех возрастов по ступеням (gtonorm.ru)</a:t>
            </a:r>
            <a:endParaRPr lang="ru-RU" sz="16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6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Возрождение норм ГТО в России. </a:t>
            </a:r>
            <a:r>
              <a:rPr lang="ru-RU" sz="1600" u="sng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7"/>
              </a:rPr>
              <a:t>http://vashsport.com/vozrozhdenie-norm-gto-v-rossii/</a:t>
            </a:r>
            <a:endParaRPr lang="ru-RU" sz="16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600" u="sng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8"/>
              </a:rPr>
              <a:t>GTO.pdf (skunb.ru</a:t>
            </a:r>
            <a:r>
              <a:rPr lang="ru-RU" sz="1600" u="sng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8"/>
              </a:rPr>
              <a:t>)</a:t>
            </a:r>
            <a:endParaRPr lang="ru-RU" sz="1600" u="sng" smtClean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600" u="sng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Фотографии из личного архива автора презентации</a:t>
            </a: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информации о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детях (фотографии) 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получено </a:t>
            </a:r>
            <a:r>
              <a:rPr lang="ru-R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разрешение родителей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(законных представителей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AutoNum type="arabicPeriod" startAt="9"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kartinkin.net</a:t>
            </a: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 для презентации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бег</a:t>
            </a:r>
          </a:p>
          <a:p>
            <a:pPr marL="342900" indent="-342900">
              <a:buAutoNum type="arabicPeriod" startAt="9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Плакаты ссср гто (77 фото) » Рисунки для срисовки и не только (papik.pro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)</a:t>
            </a:r>
            <a:endParaRPr 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9"/>
            </a:pPr>
            <a:r>
              <a:rPr lang="ru-RU" sz="1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Картинки </a:t>
            </a:r>
            <a:r>
              <a:rPr lang="ru-RU" sz="1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анимация спорт </a:t>
            </a:r>
            <a:r>
              <a:rPr lang="ru-RU" sz="1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и ГТО: </a:t>
            </a:r>
            <a:r>
              <a:rPr lang="ru-RU" sz="1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2 тыс изображений найдено в Яндекс Картинках (yandex.ru</a:t>
            </a:r>
            <a:r>
              <a:rPr lang="ru-RU" sz="1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)</a:t>
            </a:r>
            <a:endParaRPr lang="ru-RU" sz="160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9"/>
            </a:pP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endParaRPr lang="ru-RU" sz="1400">
              <a:latin typeface="Calibri" pitchFamily="34" charset="0"/>
              <a:ea typeface="SimSun" panose="02010600030101010101" pitchFamily="2" charset="-122"/>
            </a:endParaRPr>
          </a:p>
          <a:p>
            <a:pPr algn="just">
              <a:lnSpc>
                <a:spcPct val="105000"/>
              </a:lnSpc>
              <a:spcAft>
                <a:spcPts val="600"/>
              </a:spcAft>
            </a:pPr>
            <a:r>
              <a:rPr lang="ru-RU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1400">
              <a:latin typeface="Calibri" pitchFamily="34" charset="0"/>
              <a:ea typeface="SimSun" panose="02010600030101010101" pitchFamily="2" charset="-122"/>
            </a:endParaRPr>
          </a:p>
          <a:p>
            <a:pPr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>
              <a:effectLst/>
              <a:latin typeface="Calibri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03668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9872" y="430373"/>
            <a:ext cx="11484864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</a:t>
            </a:r>
            <a:r>
              <a:rPr lang="ru-RU" sz="2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делать работу по физическому воспитанию детей дошкольного возраста систематической и результативной. Создать условия в ДОУ для успешной подготовки детей дошкольного возраста к сдаче норм ГТО первой ступени.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Заинтересовать детей подготовительной группы и их родителей подготовиться и сдать нормативы ГТО.</a:t>
            </a:r>
            <a:endParaRPr lang="ru-RU" sz="1600" b="1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1" t="27725" r="12009" b="12534"/>
          <a:stretch>
            <a:fillRect/>
          </a:stretch>
        </p:blipFill>
        <p:spPr>
          <a:xfrm>
            <a:off x="499872" y="2310374"/>
            <a:ext cx="5108448" cy="3933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304" y="2316929"/>
            <a:ext cx="5250067" cy="392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56647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0769" y="304555"/>
            <a:ext cx="10765536" cy="3124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8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2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80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получить информацию о том, что такое ГТО</a:t>
            </a:r>
            <a:endParaRPr lang="ru-RU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Tx/>
              <a:buChar char="-"/>
            </a:pPr>
            <a:r>
              <a:rPr lang="ru-RU" sz="24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определить, могут ли дети подготовительной группы сдать нормативы</a:t>
            </a:r>
          </a:p>
          <a:p>
            <a:pPr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ГТО без подготовки</a:t>
            </a:r>
            <a:endParaRPr lang="ru-RU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4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выяснить, что может помочь всем ребятам сдать нормативы ГТО.</a:t>
            </a:r>
            <a:endParaRPr lang="ru-RU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16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b="1">
              <a:effectLst/>
              <a:latin typeface="Calibri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53470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032" y="325110"/>
            <a:ext cx="11838431" cy="4399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800"/>
              </a:lnSpc>
              <a:spcAft>
                <a:spcPct val="0"/>
              </a:spcAft>
            </a:pPr>
            <a:r>
              <a:rPr lang="ru-RU" sz="28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 </a:t>
            </a:r>
          </a:p>
          <a:p>
            <a:pPr algn="ctr" fontAlgn="base">
              <a:lnSpc>
                <a:spcPts val="1800"/>
              </a:lnSpc>
              <a:spcAft>
                <a:spcPct val="0"/>
              </a:spcAft>
            </a:pPr>
            <a:endParaRPr lang="ru-RU" sz="200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Выявление физической и психологической предрасположенности дошкольника к какому-либо виду спорта.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Пополнение знаний о комплексе ГТО. 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мотивации и интереса к занятиям физической культурой и спортом. 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Положительная результативность в сдаче нормативов ГТО 1-ая ступень</a:t>
            </a:r>
            <a:r>
              <a:rPr lang="ru-RU" b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Рост спортивных достижений.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Эмоциональное сближение детей и родителей.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Рост профессиональной компетенции педагогов.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Активное взаимодействие родителей и педагогов.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Обогащение педагогического опыта родителей.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err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Сформированность у родителей осознанных потребностей в систематических занятиях физической культурой и спортом, ведение здорового образа жизни.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marL="342900" lvl="0" indent="-342900" fontAlgn="base">
              <a:lnSpc>
                <a:spcPct val="105000"/>
              </a:lnSpc>
              <a:spcAft>
                <a:spcPct val="0"/>
              </a:spcAft>
              <a:buFont typeface="Wingdings" panose="05000000000000000000" pitchFamily="2" charset="2"/>
              <a:buChar char=""/>
            </a:pPr>
            <a:r>
              <a:rPr lang="ru-RU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Обогащение методической базы и развивающей среды в ДОУ.</a:t>
            </a:r>
            <a:endParaRPr lang="ru-RU" b="1" smtClean="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  <a:p>
            <a:pPr algn="just" fontAlgn="base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>
              <a:solidFill>
                <a:srgbClr val="0033CC"/>
              </a:solidFill>
              <a:effectLst/>
              <a:latin typeface="Calibri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751047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4128" y="158562"/>
            <a:ext cx="10668000" cy="475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en-US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</a:t>
            </a:r>
            <a:r>
              <a:rPr lang="ru-RU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проектной деятельности</a:t>
            </a:r>
            <a:endParaRPr lang="ru-RU" sz="2400" b="1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itchFamily="18" charset="0"/>
            </a:endParaRPr>
          </a:p>
          <a:p>
            <a:pPr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b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заинтересовать дошкольников и их родителей, чтобы им захотелось узнать, что такое нормативы ГТО.</a:t>
            </a:r>
            <a:endParaRPr lang="ru-RU" sz="2000" b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"/>
            </a:pP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и чтение стихотворения С. Я. Маршака «Рассказ о неизвестном герое», акцент на строки: «Знак ГТО на груди у него – больше не знают о нем ничего».</a:t>
            </a:r>
            <a:r>
              <a:rPr lang="ru-RU" sz="2000" b="1" i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Вопрос: что это за знак и кому его выдают?</a:t>
            </a:r>
          </a:p>
          <a:p>
            <a:pPr lvl="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"/>
            </a:pPr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 информации о ГТО (в книгах, интернете, беседах со сверстниками, родителями, спортивными тренерами, спортсменами, с медицинскими работниками, людьми, которые уже сдали нормативы ГТО, другие источники.</a:t>
            </a:r>
            <a:endParaRPr lang="ru-RU" sz="2000" b="1" i="1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  <a:buFont typeface="Wingdings" panose="05000000000000000000" pitchFamily="2" charset="2"/>
              <a:buChar char=""/>
            </a:pPr>
            <a:endParaRPr lang="ru-RU" sz="1400" smtClean="0">
              <a:solidFill>
                <a:srgbClr val="00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Bef>
                <a:spcPts val="500"/>
              </a:spcBef>
              <a:spcAft>
                <a:spcPts val="595"/>
              </a:spcAft>
            </a:pPr>
            <a:r>
              <a:rPr lang="ru-RU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3101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.net/pics/uploads/posts/2022-08/1660402171_54-kartinkin-net-p-fon-dlya-prezentatsii-beg-krasivo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8347" r="-269" b="1835"/>
          <a:stretch>
            <a:fillRect/>
          </a:stretch>
        </p:blipFill>
        <p:spPr>
          <a:xfrm>
            <a:off x="4366251" y="1738971"/>
            <a:ext cx="3793691" cy="3008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" y="670833"/>
            <a:ext cx="4077226" cy="304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b="889"/>
          <a:stretch>
            <a:fillRect/>
          </a:stretch>
        </p:blipFill>
        <p:spPr>
          <a:xfrm>
            <a:off x="8435836" y="195345"/>
            <a:ext cx="3580408" cy="4551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215096" y="20776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и чтение </a:t>
            </a:r>
          </a:p>
          <a:p>
            <a:pPr algn="ctr"/>
            <a:r>
              <a:rPr lang="ru-RU" sz="2000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стихотворения </a:t>
            </a:r>
          </a:p>
          <a:p>
            <a:pPr algn="ctr"/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Я. Маршака </a:t>
            </a:r>
          </a:p>
          <a:p>
            <a:pPr algn="ctr"/>
            <a:r>
              <a:rPr lang="ru-RU" sz="2000" b="1" i="1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«Рассказ о неизвестном герое»</a:t>
            </a:r>
            <a:endParaRPr lang="ru-RU" sz="200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6867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2032</Words>
  <Application>Microsoft Office PowerPoint</Application>
  <PresentationFormat>Широкоэкранный</PresentationFormat>
  <Paragraphs>204</Paragraphs>
  <Slides>44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SimSun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Глеб</dc:creator>
  <cp:lastModifiedBy>Глеб</cp:lastModifiedBy>
  <cp:revision>67</cp:revision>
  <dcterms:created xsi:type="dcterms:W3CDTF">2023-03-15T18:37:55Z</dcterms:created>
  <dcterms:modified xsi:type="dcterms:W3CDTF">2023-04-14T11:56:15Z</dcterms:modified>
</cp:coreProperties>
</file>