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3" r:id="rId5"/>
    <p:sldId id="259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9" r:id="rId19"/>
    <p:sldId id="280" r:id="rId20"/>
    <p:sldId id="278" r:id="rId21"/>
    <p:sldId id="281" r:id="rId22"/>
    <p:sldId id="283" r:id="rId23"/>
    <p:sldId id="284" r:id="rId24"/>
    <p:sldId id="276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AFAFD-0789-4EF6-860C-F97168FFE6B6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CF4F5-773C-437F-86CB-F9E4D06B2C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626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6600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6600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6600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МБДОУ «Детский сад №33»,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г. </a:t>
            </a:r>
            <a:r>
              <a:rPr lang="ru-RU" sz="1400" b="1" dirty="0" smtClean="0">
                <a:solidFill>
                  <a:srgbClr val="0066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вери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b="1" dirty="0" smtClean="0">
                <a:solidFill>
                  <a:srgbClr val="00B05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Проект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посвященный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Дню Независимости России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Я люблю тебя 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Россия!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 smtClean="0">
                <a:solidFill>
                  <a:srgbClr val="00B05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Подготовили: </a:t>
            </a:r>
            <a:r>
              <a:rPr lang="ru-RU" sz="1600" b="1" dirty="0" smtClean="0">
                <a:solidFill>
                  <a:srgbClr val="00B05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инструктор по ФК Старкова С. 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B05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музыкальный руководитель Котова Ж. В.</a:t>
            </a:r>
            <a:endParaRPr lang="ru-RU" sz="1600" b="1" dirty="0">
              <a:solidFill>
                <a:srgbClr val="00B050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B050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2016 год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00174"/>
            <a:ext cx="528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571604" y="5429264"/>
            <a:ext cx="5984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33CC"/>
                </a:solidFill>
              </a:rPr>
              <a:t>Дети группы «Малинка» посетили выставку  рисунков </a:t>
            </a:r>
          </a:p>
          <a:p>
            <a:pPr algn="ctr"/>
            <a:r>
              <a:rPr lang="ru-RU" b="1" i="1" dirty="0" smtClean="0">
                <a:solidFill>
                  <a:srgbClr val="0033CC"/>
                </a:solidFill>
              </a:rPr>
              <a:t>на тему: «Наша Родина – Россия»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357298"/>
            <a:ext cx="528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85918" y="5429264"/>
            <a:ext cx="58242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33CC"/>
                </a:solidFill>
              </a:rPr>
              <a:t>Дети группы «Фиалка» посетили выставку  рисунков </a:t>
            </a:r>
          </a:p>
          <a:p>
            <a:pPr algn="ctr"/>
            <a:r>
              <a:rPr lang="ru-RU" b="1" i="1" dirty="0" smtClean="0">
                <a:solidFill>
                  <a:srgbClr val="0033CC"/>
                </a:solidFill>
              </a:rPr>
              <a:t>на тему: «Наша Родина – Россия»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4282" y="142852"/>
            <a:ext cx="185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День третий</a:t>
            </a:r>
            <a:endParaRPr lang="ru-RU" sz="1600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1500174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   Дети группы «Фиалка» показали  театральную постановку русской народной сказки «Теремок» </a:t>
            </a:r>
            <a:endParaRPr lang="ru-RU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071678"/>
            <a:ext cx="480021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85786" y="5500702"/>
            <a:ext cx="7650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  <a:latin typeface="Cambria" pitchFamily="18" charset="0"/>
              </a:rPr>
              <a:t>«Кто, кто в теремочке живёт?»</a:t>
            </a:r>
            <a:endParaRPr lang="ru-RU" sz="36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22"/>
            <a:ext cx="336015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14422"/>
            <a:ext cx="336015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500438"/>
            <a:ext cx="336015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3500438"/>
            <a:ext cx="336015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357298"/>
            <a:ext cx="336015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357298"/>
            <a:ext cx="336015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571876"/>
            <a:ext cx="336015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t="24671"/>
          <a:stretch>
            <a:fillRect/>
          </a:stretch>
        </p:blipFill>
        <p:spPr bwMode="auto">
          <a:xfrm>
            <a:off x="642910" y="2786058"/>
            <a:ext cx="446064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36"/>
            <a:ext cx="3840172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57818" y="4286256"/>
            <a:ext cx="2714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  <a:t>… Вот </a:t>
            </a:r>
            <a:r>
              <a:rPr lang="ru-RU" sz="1400" b="1" i="1" dirty="0">
                <a:solidFill>
                  <a:srgbClr val="00B050"/>
                </a:solidFill>
                <a:latin typeface="Cambria" pitchFamily="18" charset="0"/>
              </a:rPr>
              <a:t>и снова под сосной –</a:t>
            </a:r>
            <a: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  <a:t/>
            </a:r>
            <a:b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1400" b="1" i="1" dirty="0">
                <a:solidFill>
                  <a:srgbClr val="00B050"/>
                </a:solidFill>
                <a:latin typeface="Cambria" pitchFamily="18" charset="0"/>
              </a:rPr>
              <a:t>Терем, но уже большой!</a:t>
            </a:r>
            <a: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  <a:t/>
            </a:r>
            <a:b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1400" b="1" i="1" dirty="0">
                <a:solidFill>
                  <a:srgbClr val="00B050"/>
                </a:solidFill>
                <a:latin typeface="Cambria" pitchFamily="18" charset="0"/>
              </a:rPr>
              <a:t>В нём окошечки резные,</a:t>
            </a:r>
            <a: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  <a:t/>
            </a:r>
            <a:b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1400" b="1" i="1" dirty="0">
                <a:solidFill>
                  <a:srgbClr val="00B050"/>
                </a:solidFill>
                <a:latin typeface="Cambria" pitchFamily="18" charset="0"/>
              </a:rPr>
              <a:t>Ставни чудо - расписные,</a:t>
            </a:r>
            <a: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  <a:t/>
            </a:r>
            <a:b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1400" b="1" i="1" dirty="0">
                <a:solidFill>
                  <a:srgbClr val="00B050"/>
                </a:solidFill>
                <a:latin typeface="Cambria" pitchFamily="18" charset="0"/>
              </a:rPr>
              <a:t>Комнатами полон дом</a:t>
            </a:r>
            <a: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  <a:t/>
            </a:r>
            <a:b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1400" b="1" i="1" dirty="0">
                <a:solidFill>
                  <a:srgbClr val="00B050"/>
                </a:solidFill>
                <a:latin typeface="Cambria" pitchFamily="18" charset="0"/>
              </a:rPr>
              <a:t>И для всех есть место в нём!</a:t>
            </a:r>
            <a: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  <a:t/>
            </a:r>
            <a:b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1400" b="1" i="1" dirty="0">
                <a:solidFill>
                  <a:srgbClr val="00B050"/>
                </a:solidFill>
                <a:latin typeface="Cambria" pitchFamily="18" charset="0"/>
              </a:rPr>
              <a:t>Звери дружно там живут.</a:t>
            </a:r>
            <a: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  <a:t/>
            </a:r>
            <a:br>
              <a:rPr lang="ru-RU" sz="1400" b="1" i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1400" b="1" i="1" dirty="0">
                <a:solidFill>
                  <a:srgbClr val="00B050"/>
                </a:solidFill>
                <a:latin typeface="Cambria" pitchFamily="18" charset="0"/>
              </a:rPr>
              <a:t>В теремке покой, уют…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 t="22690" r="10707"/>
          <a:stretch>
            <a:fillRect/>
          </a:stretch>
        </p:blipFill>
        <p:spPr bwMode="auto">
          <a:xfrm>
            <a:off x="1785918" y="2000240"/>
            <a:ext cx="5766024" cy="37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5643578"/>
            <a:ext cx="8215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Любые мы трудности вместе осилим, </a:t>
            </a:r>
            <a:b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                                          И только в единстве сила России!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1428736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Россией зовётся общий наш дом,</a:t>
            </a:r>
          </a:p>
          <a:p>
            <a:pPr algn="ctr"/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                  Пусть будет уютно каждому в нём!</a:t>
            </a:r>
            <a:endParaRPr lang="ru-RU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142852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День четвертый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696" y="1556792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33CC"/>
                </a:solidFill>
                <a:latin typeface="Cambria" pitchFamily="18" charset="0"/>
              </a:rPr>
              <a:t>     «Дошкольная спартакиада»</a:t>
            </a:r>
            <a:r>
              <a:rPr lang="ru-RU" sz="2000" b="1" i="1" dirty="0" smtClean="0">
                <a:solidFill>
                  <a:srgbClr val="0033CC"/>
                </a:solidFill>
                <a:latin typeface="Cambria" pitchFamily="18" charset="0"/>
              </a:rPr>
              <a:t>  </a:t>
            </a:r>
          </a:p>
          <a:p>
            <a:pPr algn="ctr"/>
            <a:endParaRPr lang="ru-RU" b="1" i="1" dirty="0" smtClean="0">
              <a:solidFill>
                <a:srgbClr val="0033CC"/>
              </a:solidFill>
              <a:latin typeface="Cambria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посвящённая  </a:t>
            </a:r>
          </a:p>
          <a:p>
            <a:pPr algn="ctr"/>
            <a:endParaRPr lang="ru-RU" b="1" i="1" dirty="0" smtClean="0">
              <a:solidFill>
                <a:srgbClr val="0033CC"/>
              </a:solidFill>
              <a:latin typeface="Cambria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Дню России</a:t>
            </a:r>
            <a:endParaRPr lang="ru-RU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pic>
        <p:nvPicPr>
          <p:cNvPr id="1026" name="Picture 2" descr="G:\Лето 2016 год  в ДОУ\20160617_101447.jpg"/>
          <p:cNvPicPr>
            <a:picLocks noChangeAspect="1" noChangeArrowheads="1"/>
          </p:cNvPicPr>
          <p:nvPr/>
        </p:nvPicPr>
        <p:blipFill>
          <a:blip r:embed="rId3" cstate="print"/>
          <a:srcRect b="39993"/>
          <a:stretch>
            <a:fillRect/>
          </a:stretch>
        </p:blipFill>
        <p:spPr bwMode="auto">
          <a:xfrm>
            <a:off x="2123728" y="3861048"/>
            <a:ext cx="4799467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Лето 2016 год  в ДОУ\20160617_104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988840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Лето 2016 год  в ДОУ\20160617_103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988840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G:\Лето 2016 год  в ДОУ\20160617_101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71475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:\Лето 2016 год  в ДОУ\20160617_101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64305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55576" y="479715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33CC"/>
                </a:solidFill>
                <a:latin typeface="Cambria" pitchFamily="18" charset="0"/>
              </a:rPr>
              <a:t>«Мы ловкие ребята!»</a:t>
            </a:r>
            <a:endParaRPr lang="ru-RU" sz="2400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pic>
        <p:nvPicPr>
          <p:cNvPr id="2053" name="Picture 5" descr="G:\Лето 2016 год  в ДОУ\20160617_1017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556792"/>
            <a:ext cx="307200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:\Лето 2016 год  в ДОУ\20160617_102401.jpg"/>
          <p:cNvPicPr>
            <a:picLocks noChangeAspect="1" noChangeArrowheads="1"/>
          </p:cNvPicPr>
          <p:nvPr/>
        </p:nvPicPr>
        <p:blipFill>
          <a:blip r:embed="rId3" cstate="print"/>
          <a:srcRect b="34278"/>
          <a:stretch>
            <a:fillRect/>
          </a:stretch>
        </p:blipFill>
        <p:spPr bwMode="auto">
          <a:xfrm>
            <a:off x="539552" y="1556792"/>
            <a:ext cx="4163012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Лето 2016 год  в ДОУ\20160617_102511.jpg"/>
          <p:cNvPicPr>
            <a:picLocks noChangeAspect="1" noChangeArrowheads="1"/>
          </p:cNvPicPr>
          <p:nvPr/>
        </p:nvPicPr>
        <p:blipFill>
          <a:blip r:embed="rId4" cstate="print"/>
          <a:srcRect b="25706"/>
          <a:stretch>
            <a:fillRect/>
          </a:stretch>
        </p:blipFill>
        <p:spPr bwMode="auto">
          <a:xfrm>
            <a:off x="4932040" y="1556792"/>
            <a:ext cx="3618059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G:\Лето 2016 год  в ДОУ\20160617_103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93305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G:\Лето 2016 год  в ДОУ\20160617_103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861048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47664" y="3501008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33CC"/>
                </a:solidFill>
                <a:latin typeface="Cambria" pitchFamily="18" charset="0"/>
              </a:rPr>
              <a:t>Эстафета:</a:t>
            </a:r>
            <a:r>
              <a:rPr lang="ru-RU" sz="2400" b="1" i="1" dirty="0" smtClean="0">
                <a:solidFill>
                  <a:srgbClr val="0033CC"/>
                </a:solidFill>
                <a:latin typeface="Cambria" pitchFamily="18" charset="0"/>
              </a:rPr>
              <a:t> «Самая быстрая команда»</a:t>
            </a:r>
            <a:endParaRPr lang="ru-RU" sz="2400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 ДЕНЬ РОССИИ\20160610_095705.jpg"/>
          <p:cNvPicPr/>
          <p:nvPr/>
        </p:nvPicPr>
        <p:blipFill>
          <a:blip r:embed="rId3" cstate="print"/>
          <a:srcRect r="22098"/>
          <a:stretch>
            <a:fillRect/>
          </a:stretch>
        </p:blipFill>
        <p:spPr bwMode="auto">
          <a:xfrm>
            <a:off x="785786" y="2714620"/>
            <a:ext cx="4071966" cy="28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785786" y="0"/>
            <a:ext cx="7786742" cy="801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>
              <a:solidFill>
                <a:srgbClr val="006600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>
              <a:solidFill>
                <a:srgbClr val="006600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>
              <a:solidFill>
                <a:srgbClr val="006600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1" baseline="0" dirty="0">
                <a:solidFill>
                  <a:srgbClr val="0066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i="1" baseline="0" dirty="0" smtClean="0">
                <a:solidFill>
                  <a:srgbClr val="0066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dirty="0" smtClean="0">
              <a:ln>
                <a:noFill/>
              </a:ln>
              <a:solidFill>
                <a:srgbClr val="006600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baseline="0" dirty="0" smtClean="0">
              <a:solidFill>
                <a:srgbClr val="0066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dirty="0" smtClean="0">
              <a:ln>
                <a:noFill/>
              </a:ln>
              <a:solidFill>
                <a:srgbClr val="006600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baseline="0" dirty="0" smtClean="0">
              <a:solidFill>
                <a:srgbClr val="0066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Родина – слово большое, большое!</a:t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Пусть не бывает на свете чудес,               </a:t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Если сказать это слово с душою,</a:t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Глубже морей оно, выше небес! 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В нем умещается ровно полмира:</a:t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Мама и папа, соседи, друзья.             </a:t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Город родимый, родная квартира,</a:t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Бабушка,  садик, котенок  и 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solidFill>
                  <a:srgbClr val="0033CC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Зайчик солнечный в ладошке,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Куст сирени за окошком,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solidFill>
                  <a:srgbClr val="0033CC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И на щёчке родинка – это тоже Родина!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i="1" dirty="0" smtClean="0">
              <a:solidFill>
                <a:srgbClr val="0033CC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solidFill>
                  <a:srgbClr val="0033CC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(Т. Бокова)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00" b="1" i="1" dirty="0">
              <a:solidFill>
                <a:srgbClr val="0033CC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>
              <a:solidFill>
                <a:srgbClr val="0033CC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>
              <a:solidFill>
                <a:srgbClr val="0033CC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82" y="1714488"/>
            <a:ext cx="185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День первый</a:t>
            </a:r>
            <a:endParaRPr lang="ru-RU" sz="1600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3306" y="4000504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33CC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0033CC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endParaRPr lang="ru-RU" b="1" i="1" dirty="0" smtClean="0">
              <a:solidFill>
                <a:srgbClr val="0033CC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b="14955"/>
          <a:stretch>
            <a:fillRect/>
          </a:stretch>
        </p:blipFill>
        <p:spPr bwMode="auto">
          <a:xfrm>
            <a:off x="755576" y="1412776"/>
            <a:ext cx="336000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57301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18139"/>
          <a:stretch>
            <a:fillRect/>
          </a:stretch>
        </p:blipFill>
        <p:spPr bwMode="auto">
          <a:xfrm>
            <a:off x="4572000" y="2996952"/>
            <a:ext cx="357477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44008" y="191683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33CC"/>
                </a:solidFill>
                <a:latin typeface="Cambria" pitchFamily="18" charset="0"/>
              </a:rPr>
              <a:t>«Кто самый меткий?»</a:t>
            </a:r>
          </a:p>
          <a:p>
            <a:r>
              <a:rPr lang="ru-RU" sz="1600" i="1" dirty="0" smtClean="0">
                <a:solidFill>
                  <a:srgbClr val="0033CC"/>
                </a:solidFill>
                <a:latin typeface="Cambria" pitchFamily="18" charset="0"/>
              </a:rPr>
              <a:t>           Метание мешочков в даль.</a:t>
            </a:r>
            <a:endParaRPr lang="ru-RU" sz="1400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142852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День  пятый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G:\Лето 2016 год  в ДОУ\20160617_115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436096" y="1412776"/>
            <a:ext cx="30243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33CC"/>
              </a:solidFill>
            </a:endParaRPr>
          </a:p>
          <a:p>
            <a:r>
              <a:rPr lang="ru-RU" b="1" dirty="0" smtClean="0">
                <a:solidFill>
                  <a:srgbClr val="0033CC"/>
                </a:solidFill>
              </a:rPr>
              <a:t>Прыгнуть надо мне в длину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За песочную черту…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Разбегаюсь и лечу –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Приземляться не хочу…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Вокруг небо в облаках…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Победил как будто страх…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Слышу строгое: «Пора!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Открывай скорей глаза.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Всё мечтаешь, Иванов,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Наломаешь сейчас дров.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До черты давай, беги…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Ноги! Ноги подогни!»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Ничего не понимаю,</a:t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Поздравленья принимаю…</a:t>
            </a:r>
          </a:p>
          <a:p>
            <a:endParaRPr lang="ru-RU" b="1" dirty="0" smtClean="0">
              <a:solidFill>
                <a:srgbClr val="0033CC"/>
              </a:solidFill>
            </a:endParaRPr>
          </a:p>
          <a:p>
            <a:r>
              <a:rPr lang="ru-RU" b="1" dirty="0" smtClean="0">
                <a:solidFill>
                  <a:srgbClr val="0033CC"/>
                </a:solidFill>
              </a:rPr>
              <a:t>              (С. Капитонова)</a:t>
            </a:r>
          </a:p>
          <a:p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endParaRPr lang="ru-RU" b="1" dirty="0" smtClean="0">
              <a:solidFill>
                <a:srgbClr val="0033CC"/>
              </a:solidFill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2" descr="G:\Лето 2016 год  в ДОУ\20160617_103404.jpg"/>
          <p:cNvPicPr>
            <a:picLocks noChangeAspect="1" noChangeArrowheads="1"/>
          </p:cNvPicPr>
          <p:nvPr/>
        </p:nvPicPr>
        <p:blipFill>
          <a:blip r:embed="rId4" cstate="print"/>
          <a:srcRect l="36433"/>
          <a:stretch>
            <a:fillRect/>
          </a:stretch>
        </p:blipFill>
        <p:spPr bwMode="auto">
          <a:xfrm>
            <a:off x="2843808" y="3356992"/>
            <a:ext cx="2379960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55576" y="429309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solidFill>
                <a:srgbClr val="0033CC"/>
              </a:solidFill>
              <a:latin typeface="Cambria" pitchFamily="18" charset="0"/>
            </a:endParaRPr>
          </a:p>
          <a:p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Прыжки в длину</a:t>
            </a:r>
            <a:endParaRPr lang="ru-RU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G:\Лето 2016 год  в ДОУ\20160617_115752.jpg"/>
          <p:cNvPicPr>
            <a:picLocks noChangeAspect="1" noChangeArrowheads="1"/>
          </p:cNvPicPr>
          <p:nvPr/>
        </p:nvPicPr>
        <p:blipFill>
          <a:blip r:embed="rId3" cstate="print"/>
          <a:srcRect l="12988" t="11151" r="61812" b="51050"/>
          <a:stretch>
            <a:fillRect/>
          </a:stretch>
        </p:blipFill>
        <p:spPr bwMode="auto">
          <a:xfrm>
            <a:off x="714348" y="2786058"/>
            <a:ext cx="230425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G:\Лето 2016 год  в ДОУ\20160617_115715.jpg"/>
          <p:cNvPicPr>
            <a:picLocks noChangeAspect="1" noChangeArrowheads="1"/>
          </p:cNvPicPr>
          <p:nvPr/>
        </p:nvPicPr>
        <p:blipFill>
          <a:blip r:embed="rId4" cstate="print"/>
          <a:srcRect l="41737" r="20075" b="41201"/>
          <a:stretch>
            <a:fillRect/>
          </a:stretch>
        </p:blipFill>
        <p:spPr bwMode="auto">
          <a:xfrm>
            <a:off x="3357554" y="1357298"/>
            <a:ext cx="2899186" cy="33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G:\Лето 2016 год  в ДОУ\20160617_115741.jpg"/>
          <p:cNvPicPr>
            <a:picLocks noChangeAspect="1" noChangeArrowheads="1"/>
          </p:cNvPicPr>
          <p:nvPr/>
        </p:nvPicPr>
        <p:blipFill>
          <a:blip r:embed="rId5" cstate="print"/>
          <a:srcRect l="17713" t="23750" r="47638" b="55250"/>
          <a:stretch>
            <a:fillRect/>
          </a:stretch>
        </p:blipFill>
        <p:spPr bwMode="auto">
          <a:xfrm>
            <a:off x="5357818" y="4143380"/>
            <a:ext cx="316835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131840" y="4797152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33CC"/>
                </a:solidFill>
              </a:rPr>
              <a:t>Я бегом наслаждаюсь,</a:t>
            </a:r>
            <a:br>
              <a:rPr lang="ru-RU" b="1" i="1" dirty="0" smtClean="0">
                <a:solidFill>
                  <a:srgbClr val="0033CC"/>
                </a:solidFill>
              </a:rPr>
            </a:br>
            <a:r>
              <a:rPr lang="ru-RU" b="1" i="1" dirty="0" smtClean="0">
                <a:solidFill>
                  <a:srgbClr val="0033CC"/>
                </a:solidFill>
              </a:rPr>
              <a:t>Бегу, бегу, бегу!</a:t>
            </a:r>
            <a:br>
              <a:rPr lang="ru-RU" b="1" i="1" dirty="0" smtClean="0">
                <a:solidFill>
                  <a:srgbClr val="0033CC"/>
                </a:solidFill>
              </a:rPr>
            </a:br>
            <a:r>
              <a:rPr lang="ru-RU" b="1" i="1" dirty="0" smtClean="0">
                <a:solidFill>
                  <a:srgbClr val="0033CC"/>
                </a:solidFill>
              </a:rPr>
              <a:t>Земли едва касаюсь,</a:t>
            </a:r>
            <a:br>
              <a:rPr lang="ru-RU" b="1" i="1" dirty="0" smtClean="0">
                <a:solidFill>
                  <a:srgbClr val="0033CC"/>
                </a:solidFill>
              </a:rPr>
            </a:br>
            <a:r>
              <a:rPr lang="ru-RU" b="1" i="1" dirty="0" smtClean="0">
                <a:solidFill>
                  <a:srgbClr val="0033CC"/>
                </a:solidFill>
              </a:rPr>
              <a:t>Как будто я лечу!</a:t>
            </a:r>
            <a:endParaRPr lang="ru-RU" b="1" i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275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«Кто самый быстрый?»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Cambria" pitchFamily="18" charset="0"/>
              </a:rPr>
              <a:t>Бег на скорость</a:t>
            </a:r>
            <a:endParaRPr lang="ru-RU" dirty="0">
              <a:solidFill>
                <a:srgbClr val="0033C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G:\Лето 2016 год  в ДОУ\20160617_114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 descr="G:\Лето 2016 год  в ДОУ\20160617_114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43050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596" y="4786322"/>
            <a:ext cx="82089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       Спорт ребятам очень нужен!  Мы со спортом крепко дружим!       </a:t>
            </a:r>
          </a:p>
          <a:p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       Спорт - помощник, спорт - здоровье, Спорт - игра, физкульт-ура! </a:t>
            </a:r>
            <a:r>
              <a:rPr lang="ru-RU" dirty="0" smtClean="0">
                <a:latin typeface="Cambria" pitchFamily="18" charset="0"/>
              </a:rPr>
              <a:t/>
            </a:r>
            <a:br>
              <a:rPr lang="ru-RU" dirty="0" smtClean="0">
                <a:latin typeface="Cambria" pitchFamily="18" charset="0"/>
              </a:rPr>
            </a:br>
            <a:r>
              <a:rPr lang="ru-RU" sz="1600" b="1" dirty="0" smtClean="0">
                <a:solidFill>
                  <a:srgbClr val="0033CC"/>
                </a:solidFill>
              </a:rPr>
              <a:t/>
            </a:r>
            <a:br>
              <a:rPr lang="ru-RU" sz="1600" b="1" dirty="0" smtClean="0">
                <a:solidFill>
                  <a:srgbClr val="0033CC"/>
                </a:solidFill>
              </a:rPr>
            </a:b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84784"/>
            <a:ext cx="4560000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31840" y="494116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0033CC"/>
                </a:solidFill>
              </a:rPr>
              <a:t>Футбол – чудесная игра,</a:t>
            </a:r>
            <a:br>
              <a:rPr lang="ru-RU" b="1" i="1" dirty="0" smtClean="0">
                <a:solidFill>
                  <a:srgbClr val="0033CC"/>
                </a:solidFill>
              </a:rPr>
            </a:br>
            <a:r>
              <a:rPr lang="ru-RU" b="1" i="1" dirty="0" smtClean="0">
                <a:solidFill>
                  <a:srgbClr val="0033CC"/>
                </a:solidFill>
              </a:rPr>
              <a:t>Он свел с ума мою планету,</a:t>
            </a:r>
            <a:br>
              <a:rPr lang="ru-RU" b="1" i="1" dirty="0" smtClean="0">
                <a:solidFill>
                  <a:srgbClr val="0033CC"/>
                </a:solidFill>
              </a:rPr>
            </a:br>
            <a:r>
              <a:rPr lang="ru-RU" b="1" i="1" dirty="0" smtClean="0">
                <a:solidFill>
                  <a:srgbClr val="0033CC"/>
                </a:solidFill>
              </a:rPr>
              <a:t>В него играть всегда пора,</a:t>
            </a:r>
            <a:br>
              <a:rPr lang="ru-RU" b="1" i="1" dirty="0" smtClean="0">
                <a:solidFill>
                  <a:srgbClr val="0033CC"/>
                </a:solidFill>
              </a:rPr>
            </a:br>
            <a:r>
              <a:rPr lang="ru-RU" b="1" i="1" dirty="0" smtClean="0">
                <a:solidFill>
                  <a:srgbClr val="0033CC"/>
                </a:solidFill>
              </a:rPr>
              <a:t>Зимой, весной и жарким летом.</a:t>
            </a:r>
            <a:br>
              <a:rPr lang="ru-RU" b="1" i="1" dirty="0" smtClean="0">
                <a:solidFill>
                  <a:srgbClr val="0033CC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57290" y="2928934"/>
            <a:ext cx="642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Спасибо за внимание !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3936176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14876" y="3357562"/>
            <a:ext cx="3744166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57818" y="1500174"/>
            <a:ext cx="2786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500166" y="1000108"/>
            <a:ext cx="7215238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Что мы Родиной зовём?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Дом, где мы с тобой живём,                 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И берёзки, вдоль которых,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Рядом с мамой мы идём.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Что мы Родиной зовём?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Поле с тонким колоском,                        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Наши праздники и песни,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Тёплый вечер за окном.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400" b="1" i="1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i="1" dirty="0">
              <a:solidFill>
                <a:srgbClr val="0033CC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i="1" dirty="0">
              <a:solidFill>
                <a:srgbClr val="0033CC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i="1" dirty="0">
              <a:solidFill>
                <a:srgbClr val="0033CC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i="1" dirty="0">
              <a:solidFill>
                <a:srgbClr val="0033CC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Что мы Родиной зовём?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Всё, что в сердце бережём,                    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 под небом синим-синим</a:t>
            </a:r>
            <a:b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Флаг России над Кремлём.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cs typeface="Times New Roman" pitchFamily="18" charset="0"/>
              </a:rPr>
              <a:t> </a:t>
            </a:r>
            <a:r>
              <a:rPr kumimoji="0" lang="ru-RU" sz="1400" b="1" i="1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cs typeface="Times New Roman" pitchFamily="18" charset="0"/>
              </a:rPr>
              <a:t>        (В.</a:t>
            </a:r>
            <a:r>
              <a:rPr kumimoji="0" lang="ru-RU" sz="1400" b="1" i="1" strike="noStrike" cap="none" normalizeH="0" dirty="0" smtClean="0">
                <a:ln>
                  <a:noFill/>
                </a:ln>
                <a:solidFill>
                  <a:srgbClr val="0033CC"/>
                </a:solidFill>
                <a:effectLst/>
                <a:latin typeface="Cambria" pitchFamily="18" charset="0"/>
                <a:cs typeface="Times New Roman" pitchFamily="18" charset="0"/>
              </a:rPr>
              <a:t> Степанов)</a:t>
            </a:r>
            <a:endParaRPr kumimoji="0" lang="ru-RU" sz="1200" b="1" i="1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928802"/>
            <a:ext cx="4800217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00562" y="1500174"/>
            <a:ext cx="40005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i="1" dirty="0" smtClean="0">
              <a:solidFill>
                <a:srgbClr val="0033CC"/>
              </a:solidFill>
            </a:endParaRPr>
          </a:p>
          <a:p>
            <a:pPr algn="ctr"/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Флаг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России – </a:t>
            </a:r>
            <a:r>
              <a:rPr lang="ru-RU" sz="1200" b="1" i="1" dirty="0" err="1">
                <a:solidFill>
                  <a:srgbClr val="0033CC"/>
                </a:solidFill>
                <a:latin typeface="Cambria" pitchFamily="18" charset="0"/>
              </a:rPr>
              <a:t>триколор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,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Три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полоски ловит взор.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И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у каждой новый </a:t>
            </a: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цвет,</a:t>
            </a:r>
          </a:p>
          <a:p>
            <a:pPr algn="ctr"/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А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у цвета свой секрет.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/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         Снизу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красный – самый яркий,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   Цвет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побед в сраженьях жарких,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       Русской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кровью что </a:t>
            </a: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добыты</a:t>
            </a:r>
          </a:p>
          <a:p>
            <a:pPr algn="ctr"/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И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народом не забыты.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/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В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середине флага – синий,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  Словно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Волга по </a:t>
            </a: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равнине…</a:t>
            </a:r>
          </a:p>
          <a:p>
            <a:pPr algn="ctr"/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Синеву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родимых рек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Любит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русский человек.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/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Сверху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, словно облака,</a:t>
            </a:r>
            <a:b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Цвет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снегов и </a:t>
            </a: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молока.</a:t>
            </a:r>
          </a:p>
          <a:p>
            <a:pPr algn="ctr"/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Чистый белый</a:t>
            </a:r>
          </a:p>
          <a:p>
            <a:pPr algn="ctr"/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                         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– мира </a:t>
            </a: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цвет</a:t>
            </a:r>
          </a:p>
          <a:p>
            <a:pPr algn="ctr"/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Говорит он </a:t>
            </a:r>
          </a:p>
          <a:p>
            <a:pPr algn="ctr"/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                                   – 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войнам нет!</a:t>
            </a:r>
          </a:p>
          <a:p>
            <a:pPr algn="ctr"/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                                                     </a:t>
            </a:r>
          </a:p>
          <a:p>
            <a:pPr algn="ctr"/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 </a:t>
            </a:r>
            <a:r>
              <a:rPr lang="ru-RU" sz="1200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                                                           (</a:t>
            </a:r>
            <a:r>
              <a:rPr lang="ru-RU" sz="1200" b="1" i="1" dirty="0">
                <a:solidFill>
                  <a:srgbClr val="0033CC"/>
                </a:solidFill>
                <a:latin typeface="Cambria" pitchFamily="18" charset="0"/>
              </a:rPr>
              <a:t>И. Агеева)</a:t>
            </a:r>
          </a:p>
          <a:p>
            <a:pPr algn="ctr"/>
            <a:r>
              <a:rPr lang="ru-RU" sz="1200" i="1" dirty="0">
                <a:solidFill>
                  <a:srgbClr val="0033CC"/>
                </a:solidFill>
                <a:latin typeface="Cambria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 ДЕНЬ РОССИИ\20160610_1016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00438"/>
            <a:ext cx="3588308" cy="2170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ФОТО ДЕНЬ РОССИИ\20160610_1016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00174"/>
            <a:ext cx="3588308" cy="21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285852" y="2000240"/>
            <a:ext cx="3000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33CC"/>
                </a:solidFill>
                <a:latin typeface="Cambria" pitchFamily="18" charset="0"/>
              </a:rPr>
              <a:t>Флаг России – </a:t>
            </a:r>
            <a:r>
              <a:rPr lang="ru-RU" sz="1600" b="1" i="1" dirty="0" err="1">
                <a:solidFill>
                  <a:srgbClr val="0033CC"/>
                </a:solidFill>
                <a:latin typeface="Cambria" pitchFamily="18" charset="0"/>
              </a:rPr>
              <a:t>триколор</a:t>
            </a:r>
            <a:r>
              <a:rPr lang="ru-RU" sz="1600" b="1" i="1" dirty="0">
                <a:solidFill>
                  <a:srgbClr val="0033CC"/>
                </a:solidFill>
                <a:latin typeface="Cambria" pitchFamily="18" charset="0"/>
              </a:rPr>
              <a:t>,</a:t>
            </a:r>
            <a:br>
              <a:rPr lang="ru-RU" sz="16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600" b="1" i="1" dirty="0">
                <a:solidFill>
                  <a:srgbClr val="0033CC"/>
                </a:solidFill>
                <a:latin typeface="Cambria" pitchFamily="18" charset="0"/>
              </a:rPr>
              <a:t>Три полоски ловит взор.</a:t>
            </a:r>
            <a:br>
              <a:rPr lang="ru-RU" sz="16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600" b="1" i="1" dirty="0">
                <a:solidFill>
                  <a:srgbClr val="0033CC"/>
                </a:solidFill>
                <a:latin typeface="Cambria" pitchFamily="18" charset="0"/>
              </a:rPr>
              <a:t>И у каждой новый цвет,</a:t>
            </a:r>
            <a:br>
              <a:rPr lang="ru-RU" sz="1600" b="1" i="1" dirty="0">
                <a:solidFill>
                  <a:srgbClr val="0033CC"/>
                </a:solidFill>
                <a:latin typeface="Cambria" pitchFamily="18" charset="0"/>
              </a:rPr>
            </a:br>
            <a:r>
              <a:rPr lang="ru-RU" sz="1600" b="1" i="1" dirty="0">
                <a:solidFill>
                  <a:srgbClr val="0033CC"/>
                </a:solidFill>
                <a:latin typeface="Cambria" pitchFamily="18" charset="0"/>
              </a:rPr>
              <a:t>А у цвета свой </a:t>
            </a:r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секрет…</a:t>
            </a:r>
            <a:endParaRPr lang="ru-RU" sz="1600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6050" y="5786454"/>
            <a:ext cx="3345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« Российский флаг» (аппликация)</a:t>
            </a:r>
            <a:endParaRPr lang="ru-RU" sz="1600" dirty="0">
              <a:solidFill>
                <a:srgbClr val="0033CC"/>
              </a:solidFill>
              <a:latin typeface="Cambria" pitchFamily="18" charset="0"/>
            </a:endParaRPr>
          </a:p>
        </p:txBody>
      </p:sp>
      <p:pic>
        <p:nvPicPr>
          <p:cNvPr id="9" name="Рисунок 8" descr="G:\ФОТО ДЕНЬ РОССИИ\20160610_1054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328614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571744"/>
            <a:ext cx="336015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85926"/>
            <a:ext cx="336015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14942" y="4857760"/>
            <a:ext cx="292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33CC"/>
                </a:solidFill>
                <a:latin typeface="Cambria" pitchFamily="18" charset="0"/>
              </a:rPr>
              <a:t>Игра с флажками: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Cambria" pitchFamily="18" charset="0"/>
              </a:rPr>
              <a:t>«Я живу в России!»</a:t>
            </a:r>
            <a:endParaRPr lang="ru-RU" sz="2000" b="1" dirty="0">
              <a:solidFill>
                <a:srgbClr val="0033C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">
            <a:off x="679800" y="1562130"/>
            <a:ext cx="2817084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0000">
            <a:off x="5353360" y="1544781"/>
            <a:ext cx="2953113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000504"/>
            <a:ext cx="3698915" cy="2160000"/>
          </a:xfrm>
          <a:prstGeom prst="rect">
            <a:avLst/>
          </a:prstGeom>
          <a:ln w="3175"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428992" y="1643050"/>
            <a:ext cx="2129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«Русская  полька»</a:t>
            </a:r>
            <a:endParaRPr lang="ru-RU" sz="1600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print"/>
          <a:srcRect l="46773" t="22679" r="23463" b="6450"/>
          <a:stretch>
            <a:fillRect/>
          </a:stretch>
        </p:blipFill>
        <p:spPr bwMode="auto">
          <a:xfrm>
            <a:off x="3857620" y="2000240"/>
            <a:ext cx="114912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https://upload.wikimedia.org/wikipedia/commons/thumb/4/48/Balalaika.svg/220px-Balalaika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214414" y="4429132"/>
            <a:ext cx="891319" cy="1260000"/>
          </a:xfrm>
          <a:prstGeom prst="rect">
            <a:avLst/>
          </a:prstGeom>
          <a:noFill/>
        </p:spPr>
      </p:pic>
      <p:pic>
        <p:nvPicPr>
          <p:cNvPr id="9" name="Picture 6" descr="https://upload.wikimedia.org/wikipedia/commons/thumb/4/48/Balalaika.svg/220px-Balalaika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357694"/>
            <a:ext cx="891319" cy="1260000"/>
          </a:xfrm>
          <a:prstGeom prst="rect">
            <a:avLst/>
          </a:prstGeom>
          <a:noFill/>
        </p:spPr>
      </p:pic>
      <p:pic>
        <p:nvPicPr>
          <p:cNvPr id="23560" name="Picture 8" descr="http://www.lozki.ru/images/matreshka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5920000">
            <a:off x="7611108" y="5035947"/>
            <a:ext cx="426720" cy="691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034" y="357166"/>
            <a:ext cx="185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День второй</a:t>
            </a:r>
            <a:endParaRPr lang="ru-RU" sz="1600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0166" y="1643050"/>
            <a:ext cx="71084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Выставка детских рисунков  к Дню Независимости России</a:t>
            </a:r>
          </a:p>
          <a:p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                                    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</a:rPr>
              <a:t>                                              «Наша Родина – Россия!»</a:t>
            </a:r>
          </a:p>
          <a:p>
            <a:endParaRPr lang="ru-RU" b="1" i="1" dirty="0" smtClean="0">
              <a:solidFill>
                <a:srgbClr val="0033CC"/>
              </a:solidFill>
              <a:latin typeface="Cambria" pitchFamily="18" charset="0"/>
            </a:endParaRPr>
          </a:p>
          <a:p>
            <a:r>
              <a:rPr lang="ru-RU" b="1" i="1" dirty="0" smtClean="0">
                <a:solidFill>
                  <a:srgbClr val="0033CC"/>
                </a:solidFill>
                <a:latin typeface="Cambria" pitchFamily="18" charset="0"/>
              </a:rPr>
              <a:t>                                                           </a:t>
            </a:r>
            <a:endParaRPr lang="ru-RU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pic>
        <p:nvPicPr>
          <p:cNvPr id="1026" name="Picture 2" descr="C:\Users\User\Desktop\ттттттттттттттт\20160615_140646.jpg"/>
          <p:cNvPicPr>
            <a:picLocks noChangeAspect="1" noChangeArrowheads="1"/>
          </p:cNvPicPr>
          <p:nvPr/>
        </p:nvPicPr>
        <p:blipFill>
          <a:blip r:embed="rId3" cstate="print"/>
          <a:srcRect b="6734"/>
          <a:stretch>
            <a:fillRect/>
          </a:stretch>
        </p:blipFill>
        <p:spPr bwMode="auto">
          <a:xfrm>
            <a:off x="642910" y="2143116"/>
            <a:ext cx="411724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000372"/>
            <a:ext cx="412800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limat-webmarket.ru/id/imgs/562214946e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92880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00024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928794" y="5072074"/>
            <a:ext cx="545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0033CC"/>
                </a:solidFill>
              </a:rPr>
              <a:t>Дети группы «Кувшинка» посетили выставку  рисунков  </a:t>
            </a:r>
          </a:p>
          <a:p>
            <a:pPr algn="ctr"/>
            <a:r>
              <a:rPr lang="ru-RU" sz="1600" b="1" i="1" dirty="0" smtClean="0">
                <a:solidFill>
                  <a:srgbClr val="0033CC"/>
                </a:solidFill>
              </a:rPr>
              <a:t>на тему: «Наша Родина – Россия»</a:t>
            </a:r>
            <a:endParaRPr lang="ru-RU" sz="1600" b="1" i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306</Words>
  <Application>Microsoft Office PowerPoint</Application>
  <PresentationFormat>Экран (4:3)</PresentationFormat>
  <Paragraphs>132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42</cp:revision>
  <dcterms:created xsi:type="dcterms:W3CDTF">2016-06-15T10:40:31Z</dcterms:created>
  <dcterms:modified xsi:type="dcterms:W3CDTF">2016-12-02T21:22:29Z</dcterms:modified>
</cp:coreProperties>
</file>